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5"/>
  </p:notesMasterIdLst>
  <p:sldIdLst>
    <p:sldId id="256" r:id="rId2"/>
    <p:sldId id="265" r:id="rId3"/>
    <p:sldId id="257" r:id="rId4"/>
    <p:sldId id="260" r:id="rId5"/>
    <p:sldId id="259" r:id="rId6"/>
    <p:sldId id="269" r:id="rId7"/>
    <p:sldId id="268" r:id="rId8"/>
    <p:sldId id="267" r:id="rId9"/>
    <p:sldId id="270" r:id="rId10"/>
    <p:sldId id="258" r:id="rId11"/>
    <p:sldId id="261" r:id="rId12"/>
    <p:sldId id="262" r:id="rId13"/>
    <p:sldId id="263" r:id="rId14"/>
  </p:sldIdLst>
  <p:sldSz cx="9144000" cy="5143500" type="screen16x9"/>
  <p:notesSz cx="6858000" cy="9144000"/>
  <p:embeddedFontLst>
    <p:embeddedFont>
      <p:font typeface="Lexend" panose="020B0604020202020204" charset="0"/>
      <p:regular r:id="rId16"/>
      <p:bold r:id="rId1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2" d="100"/>
          <a:sy n="102" d="100"/>
        </p:scale>
        <p:origin x="826" y="77"/>
      </p:cViewPr>
      <p:guideLst>
        <p:guide orient="horz" pos="162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SLIDES_API2107112101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SLIDES_API2107112101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SLIDES_API210711210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SLIDES_API210711210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934326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SLIDES_API210711210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SLIDES_API210711210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SLIDES_API2107112101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SLIDES_API2107112101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SLIDES_API2107112101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SLIDES_API2107112101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SLIDES_API210711210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SLIDES_API2107112101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02251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SLIDES_API210711210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SLIDES_API2107112101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999946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SLIDES_API2107112101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SLIDES_API2107112101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2021541b312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 name="Google Shape;104;g2021541b312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rtl="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rtl="0">
              <a:spcBef>
                <a:spcPts val="0"/>
              </a:spcBef>
              <a:spcAft>
                <a:spcPts val="0"/>
              </a:spcAft>
              <a:buSzPts val="1800"/>
              <a:buChar char="●"/>
              <a:defRPr/>
            </a:lvl1pPr>
            <a:lvl2pPr marL="914400" lvl="1" indent="-317500" algn="ctr" rtl="0">
              <a:spcBef>
                <a:spcPts val="0"/>
              </a:spcBef>
              <a:spcAft>
                <a:spcPts val="0"/>
              </a:spcAft>
              <a:buSzPts val="1400"/>
              <a:buChar char="○"/>
              <a:defRPr/>
            </a:lvl2pPr>
            <a:lvl3pPr marL="1371600" lvl="2" indent="-317500" algn="ctr" rtl="0">
              <a:spcBef>
                <a:spcPts val="0"/>
              </a:spcBef>
              <a:spcAft>
                <a:spcPts val="0"/>
              </a:spcAft>
              <a:buSzPts val="1400"/>
              <a:buChar char="■"/>
              <a:defRPr/>
            </a:lvl3pPr>
            <a:lvl4pPr marL="1828800" lvl="3" indent="-317500" algn="ctr" rtl="0">
              <a:spcBef>
                <a:spcPts val="0"/>
              </a:spcBef>
              <a:spcAft>
                <a:spcPts val="0"/>
              </a:spcAft>
              <a:buSzPts val="1400"/>
              <a:buChar char="●"/>
              <a:defRPr/>
            </a:lvl4pPr>
            <a:lvl5pPr marL="2286000" lvl="4" indent="-317500" algn="ctr" rtl="0">
              <a:spcBef>
                <a:spcPts val="0"/>
              </a:spcBef>
              <a:spcAft>
                <a:spcPts val="0"/>
              </a:spcAft>
              <a:buSzPts val="1400"/>
              <a:buChar char="○"/>
              <a:defRPr/>
            </a:lvl5pPr>
            <a:lvl6pPr marL="2743200" lvl="5" indent="-317500" algn="ctr" rtl="0">
              <a:spcBef>
                <a:spcPts val="0"/>
              </a:spcBef>
              <a:spcAft>
                <a:spcPts val="0"/>
              </a:spcAft>
              <a:buSzPts val="1400"/>
              <a:buChar char="■"/>
              <a:defRPr/>
            </a:lvl6pPr>
            <a:lvl7pPr marL="3200400" lvl="6" indent="-317500" algn="ctr" rtl="0">
              <a:spcBef>
                <a:spcPts val="0"/>
              </a:spcBef>
              <a:spcAft>
                <a:spcPts val="0"/>
              </a:spcAft>
              <a:buSzPts val="1400"/>
              <a:buChar char="●"/>
              <a:defRPr/>
            </a:lvl7pPr>
            <a:lvl8pPr marL="3657600" lvl="7" indent="-317500" algn="ctr" rtl="0">
              <a:spcBef>
                <a:spcPts val="0"/>
              </a:spcBef>
              <a:spcAft>
                <a:spcPts val="0"/>
              </a:spcAft>
              <a:buSzPts val="1400"/>
              <a:buChar char="○"/>
              <a:defRPr/>
            </a:lvl8pPr>
            <a:lvl9pPr marL="4114800" lvl="8" indent="-317500" algn="ctr" rtl="0">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Clr>
                <a:schemeClr val="dk2"/>
              </a:buClr>
              <a:buSzPts val="1800"/>
              <a:buChar char="●"/>
              <a:defRPr sz="1800">
                <a:solidFill>
                  <a:schemeClr val="dk2"/>
                </a:solidFill>
              </a:defRPr>
            </a:lvl1pPr>
            <a:lvl2pPr marL="914400" lvl="1" indent="-317500" rtl="0">
              <a:lnSpc>
                <a:spcPct val="115000"/>
              </a:lnSpc>
              <a:spcBef>
                <a:spcPts val="0"/>
              </a:spcBef>
              <a:spcAft>
                <a:spcPts val="0"/>
              </a:spcAft>
              <a:buClr>
                <a:schemeClr val="dk2"/>
              </a:buClr>
              <a:buSzPts val="1400"/>
              <a:buChar char="○"/>
              <a:defRPr>
                <a:solidFill>
                  <a:schemeClr val="dk2"/>
                </a:solidFill>
              </a:defRPr>
            </a:lvl2pPr>
            <a:lvl3pPr marL="1371600" lvl="2" indent="-317500" rtl="0">
              <a:lnSpc>
                <a:spcPct val="115000"/>
              </a:lnSpc>
              <a:spcBef>
                <a:spcPts val="0"/>
              </a:spcBef>
              <a:spcAft>
                <a:spcPts val="0"/>
              </a:spcAft>
              <a:buClr>
                <a:schemeClr val="dk2"/>
              </a:buClr>
              <a:buSzPts val="1400"/>
              <a:buChar char="■"/>
              <a:defRPr>
                <a:solidFill>
                  <a:schemeClr val="dk2"/>
                </a:solidFill>
              </a:defRPr>
            </a:lvl3pPr>
            <a:lvl4pPr marL="1828800" lvl="3" indent="-317500" rtl="0">
              <a:lnSpc>
                <a:spcPct val="115000"/>
              </a:lnSpc>
              <a:spcBef>
                <a:spcPts val="0"/>
              </a:spcBef>
              <a:spcAft>
                <a:spcPts val="0"/>
              </a:spcAft>
              <a:buClr>
                <a:schemeClr val="dk2"/>
              </a:buClr>
              <a:buSzPts val="1400"/>
              <a:buChar char="●"/>
              <a:defRPr>
                <a:solidFill>
                  <a:schemeClr val="dk2"/>
                </a:solidFill>
              </a:defRPr>
            </a:lvl4pPr>
            <a:lvl5pPr marL="2286000" lvl="4" indent="-317500" rtl="0">
              <a:lnSpc>
                <a:spcPct val="115000"/>
              </a:lnSpc>
              <a:spcBef>
                <a:spcPts val="0"/>
              </a:spcBef>
              <a:spcAft>
                <a:spcPts val="0"/>
              </a:spcAft>
              <a:buClr>
                <a:schemeClr val="dk2"/>
              </a:buClr>
              <a:buSzPts val="1400"/>
              <a:buChar char="○"/>
              <a:defRPr>
                <a:solidFill>
                  <a:schemeClr val="dk2"/>
                </a:solidFill>
              </a:defRPr>
            </a:lvl5pPr>
            <a:lvl6pPr marL="2743200" lvl="5" indent="-317500" rtl="0">
              <a:lnSpc>
                <a:spcPct val="115000"/>
              </a:lnSpc>
              <a:spcBef>
                <a:spcPts val="0"/>
              </a:spcBef>
              <a:spcAft>
                <a:spcPts val="0"/>
              </a:spcAft>
              <a:buClr>
                <a:schemeClr val="dk2"/>
              </a:buClr>
              <a:buSzPts val="1400"/>
              <a:buChar char="■"/>
              <a:defRPr>
                <a:solidFill>
                  <a:schemeClr val="dk2"/>
                </a:solidFill>
              </a:defRPr>
            </a:lvl6pPr>
            <a:lvl7pPr marL="3200400" lvl="6" indent="-317500" rtl="0">
              <a:lnSpc>
                <a:spcPct val="115000"/>
              </a:lnSpc>
              <a:spcBef>
                <a:spcPts val="0"/>
              </a:spcBef>
              <a:spcAft>
                <a:spcPts val="0"/>
              </a:spcAft>
              <a:buClr>
                <a:schemeClr val="dk2"/>
              </a:buClr>
              <a:buSzPts val="1400"/>
              <a:buChar char="●"/>
              <a:defRPr>
                <a:solidFill>
                  <a:schemeClr val="dk2"/>
                </a:solidFill>
              </a:defRPr>
            </a:lvl7pPr>
            <a:lvl8pPr marL="3657600" lvl="7" indent="-317500" rtl="0">
              <a:lnSpc>
                <a:spcPct val="115000"/>
              </a:lnSpc>
              <a:spcBef>
                <a:spcPts val="0"/>
              </a:spcBef>
              <a:spcAft>
                <a:spcPts val="0"/>
              </a:spcAft>
              <a:buClr>
                <a:schemeClr val="dk2"/>
              </a:buClr>
              <a:buSzPts val="1400"/>
              <a:buChar char="○"/>
              <a:defRPr>
                <a:solidFill>
                  <a:schemeClr val="dk2"/>
                </a:solidFill>
              </a:defRPr>
            </a:lvl8pPr>
            <a:lvl9pPr marL="4114800" lvl="8" indent="-317500" rtl="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pixabay.com?ref=SlidesAI.io" TargetMode="External"/><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hyperlink" Target="https://pixabay.com?ref=SlidesAI.io" TargetMode="External"/><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hyperlink" Target="https://pixabay.com?ref=SlidesAI.io" TargetMode="External"/><Relationship Id="rId2" Type="http://schemas.openxmlformats.org/officeDocument/2006/relationships/notesSlide" Target="../notesSlides/notesSlide4.xml"/><Relationship Id="rId1" Type="http://schemas.openxmlformats.org/officeDocument/2006/relationships/slideLayout" Target="../slideLayouts/slideLayout10.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hyperlink" Target="https://pixabay.com?ref=SlidesAI.io" TargetMode="External"/><Relationship Id="rId2" Type="http://schemas.openxmlformats.org/officeDocument/2006/relationships/notesSlide" Target="../notesSlides/notesSlide5.xml"/><Relationship Id="rId1" Type="http://schemas.openxmlformats.org/officeDocument/2006/relationships/slideLayout" Target="../slideLayouts/slideLayout10.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hyperlink" Target="https://pixabay.com?ref=SlidesAI.io" TargetMode="Externa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hyperlink" Target="https://pixabay.com?ref=SlidesAI.io" TargetMode="Externa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hyperlink" Target="https://pixabay.com?ref=SlidesAI.io" TargetMode="External"/><Relationship Id="rId2" Type="http://schemas.openxmlformats.org/officeDocument/2006/relationships/notesSlide" Target="../notesSlides/notesSlide6.xml"/><Relationship Id="rId1" Type="http://schemas.openxmlformats.org/officeDocument/2006/relationships/slideLayout" Target="../slideLayouts/slideLayout10.xml"/><Relationship Id="rId5" Type="http://schemas.openxmlformats.org/officeDocument/2006/relationships/image" Target="../media/image6.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hyperlink" Target="https://pixabay.com?ref=SlidesAI.io" TargetMode="External"/><Relationship Id="rId2" Type="http://schemas.openxmlformats.org/officeDocument/2006/relationships/image" Target="../media/image7.png"/><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0" y="1777425"/>
            <a:ext cx="8520600" cy="1739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SzPts val="990"/>
              <a:buNone/>
            </a:pPr>
            <a:r>
              <a:rPr lang="en-GB" sz="1400" b="1" dirty="0">
                <a:latin typeface="Times New Roman"/>
                <a:ea typeface="Times New Roman"/>
                <a:cs typeface="Times New Roman"/>
                <a:sym typeface="Times New Roman"/>
              </a:rPr>
              <a:t>A Cyber Security Project on Image Steganography </a:t>
            </a:r>
            <a:endParaRPr sz="1400" b="1" dirty="0">
              <a:latin typeface="Times New Roman"/>
              <a:ea typeface="Times New Roman"/>
              <a:cs typeface="Times New Roman"/>
              <a:sym typeface="Times New Roman"/>
            </a:endParaRPr>
          </a:p>
          <a:p>
            <a:pPr marL="0" lvl="0" indent="0" algn="ctr" rtl="0">
              <a:spcBef>
                <a:spcPts val="0"/>
              </a:spcBef>
              <a:spcAft>
                <a:spcPts val="0"/>
              </a:spcAft>
              <a:buSzPts val="990"/>
              <a:buNone/>
            </a:pPr>
            <a:endParaRPr sz="1400" b="1" dirty="0">
              <a:latin typeface="Times New Roman"/>
              <a:ea typeface="Times New Roman"/>
              <a:cs typeface="Times New Roman"/>
              <a:sym typeface="Times New Roman"/>
            </a:endParaRPr>
          </a:p>
          <a:p>
            <a:pPr marL="0" lvl="0" indent="0" algn="ctr" rtl="0">
              <a:spcBef>
                <a:spcPts val="0"/>
              </a:spcBef>
              <a:spcAft>
                <a:spcPts val="0"/>
              </a:spcAft>
              <a:buSzPts val="990"/>
              <a:buNone/>
            </a:pPr>
            <a:r>
              <a:rPr lang="en-GB" sz="1400" b="1" dirty="0">
                <a:latin typeface="Times New Roman"/>
                <a:ea typeface="Times New Roman"/>
                <a:cs typeface="Times New Roman"/>
                <a:sym typeface="Times New Roman"/>
              </a:rPr>
              <a:t>Submitted By </a:t>
            </a:r>
            <a:endParaRPr sz="1400" b="1" dirty="0">
              <a:latin typeface="Times New Roman"/>
              <a:ea typeface="Times New Roman"/>
              <a:cs typeface="Times New Roman"/>
              <a:sym typeface="Times New Roman"/>
            </a:endParaRPr>
          </a:p>
          <a:p>
            <a:pPr marL="0" lvl="0" indent="0" algn="l" rtl="0">
              <a:spcBef>
                <a:spcPts val="0"/>
              </a:spcBef>
              <a:spcAft>
                <a:spcPts val="0"/>
              </a:spcAft>
              <a:buSzPts val="990"/>
              <a:buNone/>
            </a:pPr>
            <a:endParaRPr sz="1400" dirty="0">
              <a:latin typeface="Times New Roman"/>
              <a:ea typeface="Times New Roman"/>
              <a:cs typeface="Times New Roman"/>
              <a:sym typeface="Times New Roman"/>
            </a:endParaRPr>
          </a:p>
          <a:p>
            <a:pPr marL="0" lvl="0" indent="0" algn="ctr" rtl="0">
              <a:spcBef>
                <a:spcPts val="0"/>
              </a:spcBef>
              <a:spcAft>
                <a:spcPts val="0"/>
              </a:spcAft>
              <a:buSzPts val="990"/>
              <a:buNone/>
            </a:pPr>
            <a:endParaRPr sz="1400" dirty="0">
              <a:latin typeface="Times New Roman"/>
              <a:ea typeface="Times New Roman"/>
              <a:cs typeface="Times New Roman"/>
              <a:sym typeface="Times New Roman"/>
            </a:endParaRPr>
          </a:p>
          <a:p>
            <a:pPr marL="0" lvl="0" indent="0" algn="ctr" rtl="0">
              <a:spcBef>
                <a:spcPts val="0"/>
              </a:spcBef>
              <a:spcAft>
                <a:spcPts val="0"/>
              </a:spcAft>
              <a:buSzPts val="990"/>
              <a:buNone/>
            </a:pPr>
            <a:r>
              <a:rPr lang="en-GB" sz="1400" dirty="0">
                <a:latin typeface="Times New Roman"/>
                <a:ea typeface="Times New Roman"/>
                <a:cs typeface="Times New Roman"/>
                <a:sym typeface="Times New Roman"/>
              </a:rPr>
              <a:t>GAURAV KUMAR SHARMA - BC/20/029</a:t>
            </a:r>
            <a:endParaRPr sz="1400" dirty="0">
              <a:latin typeface="Times New Roman"/>
              <a:ea typeface="Times New Roman"/>
              <a:cs typeface="Times New Roman"/>
              <a:sym typeface="Times New Roman"/>
            </a:endParaRPr>
          </a:p>
        </p:txBody>
      </p:sp>
      <p:sp>
        <p:nvSpPr>
          <p:cNvPr id="55" name="Google Shape;55;p13"/>
          <p:cNvSpPr txBox="1">
            <a:spLocks noGrp="1"/>
          </p:cNvSpPr>
          <p:nvPr>
            <p:ph type="subTitle" idx="1"/>
          </p:nvPr>
        </p:nvSpPr>
        <p:spPr>
          <a:xfrm>
            <a:off x="375325" y="3905250"/>
            <a:ext cx="8520600" cy="10431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GB" sz="1400" b="1" dirty="0">
                <a:latin typeface="Times New Roman"/>
                <a:ea typeface="Times New Roman"/>
                <a:cs typeface="Times New Roman"/>
                <a:sym typeface="Times New Roman"/>
              </a:rPr>
              <a:t>Submitted to </a:t>
            </a:r>
            <a:endParaRPr sz="1400" b="1" dirty="0">
              <a:latin typeface="Times New Roman"/>
              <a:ea typeface="Times New Roman"/>
              <a:cs typeface="Times New Roman"/>
              <a:sym typeface="Times New Roman"/>
            </a:endParaRPr>
          </a:p>
          <a:p>
            <a:pPr marL="0" lvl="0" indent="0" algn="ctr" rtl="0">
              <a:spcBef>
                <a:spcPts val="0"/>
              </a:spcBef>
              <a:spcAft>
                <a:spcPts val="0"/>
              </a:spcAft>
              <a:buNone/>
            </a:pPr>
            <a:endParaRPr sz="1400" b="1" dirty="0">
              <a:latin typeface="Times New Roman"/>
              <a:ea typeface="Times New Roman"/>
              <a:cs typeface="Times New Roman"/>
              <a:sym typeface="Times New Roman"/>
            </a:endParaRPr>
          </a:p>
          <a:p>
            <a:pPr marL="0" lvl="0" indent="0" algn="ctr" rtl="0">
              <a:spcBef>
                <a:spcPts val="0"/>
              </a:spcBef>
              <a:spcAft>
                <a:spcPts val="0"/>
              </a:spcAft>
              <a:buNone/>
            </a:pPr>
            <a:r>
              <a:rPr lang="en-GB" sz="1400" b="1" dirty="0">
                <a:latin typeface="Times New Roman"/>
                <a:ea typeface="Times New Roman"/>
                <a:cs typeface="Times New Roman"/>
                <a:sym typeface="Times New Roman"/>
              </a:rPr>
              <a:t>Department of Computer Science &amp; Information Technology</a:t>
            </a:r>
            <a:endParaRPr sz="1400" b="1" dirty="0">
              <a:latin typeface="Times New Roman"/>
              <a:ea typeface="Times New Roman"/>
              <a:cs typeface="Times New Roman"/>
              <a:sym typeface="Times New Roman"/>
            </a:endParaRPr>
          </a:p>
          <a:p>
            <a:pPr marL="0" lvl="0" indent="0" algn="ctr" rtl="0">
              <a:spcBef>
                <a:spcPts val="0"/>
              </a:spcBef>
              <a:spcAft>
                <a:spcPts val="0"/>
              </a:spcAft>
              <a:buNone/>
            </a:pPr>
            <a:r>
              <a:rPr lang="en-GB" sz="1400" b="1" dirty="0">
                <a:latin typeface="Times New Roman"/>
                <a:ea typeface="Times New Roman"/>
                <a:cs typeface="Times New Roman"/>
                <a:sym typeface="Times New Roman"/>
              </a:rPr>
              <a:t>in partial fulfilment of the required for the award of Degree</a:t>
            </a:r>
            <a:endParaRPr sz="1400" b="1" dirty="0">
              <a:latin typeface="Times New Roman"/>
              <a:ea typeface="Times New Roman"/>
              <a:cs typeface="Times New Roman"/>
              <a:sym typeface="Times New Roman"/>
            </a:endParaRPr>
          </a:p>
        </p:txBody>
      </p:sp>
      <p:pic>
        <p:nvPicPr>
          <p:cNvPr id="2" name="Picture 1">
            <a:extLst>
              <a:ext uri="{FF2B5EF4-FFF2-40B4-BE49-F238E27FC236}">
                <a16:creationId xmlns:a16="http://schemas.microsoft.com/office/drawing/2014/main" id="{1D731426-CC3A-0A87-4A77-34739436EDC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99565" y="296605"/>
            <a:ext cx="5731510" cy="148082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Shape 68"/>
        <p:cNvGrpSpPr/>
        <p:nvPr/>
      </p:nvGrpSpPr>
      <p:grpSpPr>
        <a:xfrm>
          <a:off x="0" y="0"/>
          <a:ext cx="0" cy="0"/>
          <a:chOff x="0" y="0"/>
          <a:chExt cx="0" cy="0"/>
        </a:xfrm>
      </p:grpSpPr>
      <p:sp>
        <p:nvSpPr>
          <p:cNvPr id="69" name="Google Shape;69;p15"/>
          <p:cNvSpPr txBox="1"/>
          <p:nvPr/>
        </p:nvSpPr>
        <p:spPr>
          <a:xfrm>
            <a:off x="7848600" y="4838700"/>
            <a:ext cx="1269900" cy="254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GB" sz="800">
                <a:solidFill>
                  <a:srgbClr val="FFFFFF"/>
                </a:solidFill>
                <a:latin typeface="Lexend"/>
                <a:ea typeface="Lexend"/>
                <a:cs typeface="Lexend"/>
                <a:sym typeface="Lexend"/>
              </a:rPr>
              <a:t>Photo by </a:t>
            </a:r>
            <a:r>
              <a:rPr lang="en-GB" sz="800" u="sng">
                <a:solidFill>
                  <a:srgbClr val="FFFFFF"/>
                </a:solidFill>
                <a:latin typeface="Lexend"/>
                <a:ea typeface="Lexend"/>
                <a:cs typeface="Lexend"/>
                <a:sym typeface="Lexend"/>
                <a:hlinkClick r:id="rId3">
                  <a:extLst>
                    <a:ext uri="{A12FA001-AC4F-418D-AE19-62706E023703}">
                      <ahyp:hlinkClr xmlns:ahyp="http://schemas.microsoft.com/office/drawing/2018/hyperlinkcolor" val="tx"/>
                    </a:ext>
                  </a:extLst>
                </a:hlinkClick>
              </a:rPr>
              <a:t>Pixabay</a:t>
            </a:r>
            <a:endParaRPr sz="800">
              <a:solidFill>
                <a:srgbClr val="FFFFFF"/>
              </a:solidFill>
              <a:latin typeface="Lexend"/>
              <a:ea typeface="Lexend"/>
              <a:cs typeface="Lexend"/>
              <a:sym typeface="Lexend"/>
            </a:endParaRPr>
          </a:p>
        </p:txBody>
      </p:sp>
      <p:sp>
        <p:nvSpPr>
          <p:cNvPr id="70" name="Google Shape;70;p15"/>
          <p:cNvSpPr/>
          <p:nvPr/>
        </p:nvSpPr>
        <p:spPr>
          <a:xfrm>
            <a:off x="0" y="0"/>
            <a:ext cx="9144000" cy="63600"/>
          </a:xfrm>
          <a:prstGeom prst="rect">
            <a:avLst/>
          </a:prstGeom>
          <a:solidFill>
            <a:srgbClr val="B91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15"/>
          <p:cNvSpPr txBox="1"/>
          <p:nvPr/>
        </p:nvSpPr>
        <p:spPr>
          <a:xfrm>
            <a:off x="508000" y="414530"/>
            <a:ext cx="8072120" cy="507900"/>
          </a:xfrm>
          <a:prstGeom prst="rect">
            <a:avLst/>
          </a:prstGeom>
          <a:noFill/>
          <a:ln>
            <a:noFill/>
          </a:ln>
        </p:spPr>
        <p:txBody>
          <a:bodyPr spcFirstLastPara="1" wrap="square" lIns="91425" tIns="91425" rIns="91425" bIns="91425" anchor="t" anchorCtr="0">
            <a:noAutofit/>
          </a:bodyPr>
          <a:lstStyle/>
          <a:p>
            <a:pPr marL="342900" lvl="0" indent="-342900" algn="ctr" rtl="0">
              <a:spcBef>
                <a:spcPts val="0"/>
              </a:spcBef>
              <a:spcAft>
                <a:spcPts val="0"/>
              </a:spcAft>
              <a:buFont typeface="Wingdings" panose="05000000000000000000" pitchFamily="2" charset="2"/>
              <a:buChar char="v"/>
            </a:pPr>
            <a:r>
              <a:rPr lang="en-IN" sz="2400" b="1" dirty="0">
                <a:solidFill>
                  <a:srgbClr val="2C1F07"/>
                </a:solidFill>
                <a:latin typeface="Times New Roman"/>
                <a:ea typeface="Times New Roman"/>
                <a:cs typeface="Times New Roman"/>
                <a:sym typeface="Times New Roman"/>
              </a:rPr>
              <a:t>Conclusion</a:t>
            </a:r>
            <a:endParaRPr sz="2400" b="1" dirty="0">
              <a:solidFill>
                <a:srgbClr val="2C1F07"/>
              </a:solidFill>
              <a:latin typeface="Times New Roman"/>
              <a:ea typeface="Times New Roman"/>
              <a:cs typeface="Times New Roman"/>
              <a:sym typeface="Times New Roman"/>
            </a:endParaRPr>
          </a:p>
        </p:txBody>
      </p:sp>
      <p:sp>
        <p:nvSpPr>
          <p:cNvPr id="72" name="Google Shape;72;p15"/>
          <p:cNvSpPr txBox="1"/>
          <p:nvPr/>
        </p:nvSpPr>
        <p:spPr>
          <a:xfrm>
            <a:off x="508000" y="1273360"/>
            <a:ext cx="8209280" cy="3117840"/>
          </a:xfrm>
          <a:prstGeom prst="rect">
            <a:avLst/>
          </a:prstGeom>
          <a:noFill/>
          <a:ln>
            <a:noFill/>
          </a:ln>
        </p:spPr>
        <p:txBody>
          <a:bodyPr spcFirstLastPara="1" wrap="square" lIns="91425" tIns="91425" rIns="91425" bIns="91425" anchor="t" anchorCtr="0">
            <a:noAutofit/>
          </a:bodyPr>
          <a:lstStyle/>
          <a:p>
            <a:pPr marL="406400" lvl="0" indent="-285750" algn="l" rtl="0">
              <a:lnSpc>
                <a:spcPct val="150000"/>
              </a:lnSpc>
              <a:spcBef>
                <a:spcPts val="0"/>
              </a:spcBef>
              <a:spcAft>
                <a:spcPts val="0"/>
              </a:spcAft>
              <a:buSzPts val="1700"/>
              <a:buFont typeface="Arial" panose="020B0604020202020204" pitchFamily="34" charset="0"/>
              <a:buChar char="•"/>
            </a:pPr>
            <a:r>
              <a:rPr lang="en-IN" sz="1500" b="1" dirty="0">
                <a:effectLst/>
                <a:latin typeface="Times New Roman" panose="02020603050405020304" pitchFamily="18" charset="0"/>
                <a:ea typeface="Times New Roman" panose="02020603050405020304" pitchFamily="18" charset="0"/>
              </a:rPr>
              <a:t>It is observed that through LSB Substitution Steganographic method, the results obtained in data hiding are pretty impressive as it utilizes the simple fact that any image could be broken up to individual bit-planes each consisting of different levels of information. </a:t>
            </a:r>
          </a:p>
          <a:p>
            <a:pPr marL="406400" lvl="0" indent="-285750" algn="l" rtl="0">
              <a:lnSpc>
                <a:spcPct val="150000"/>
              </a:lnSpc>
              <a:spcBef>
                <a:spcPts val="0"/>
              </a:spcBef>
              <a:spcAft>
                <a:spcPts val="0"/>
              </a:spcAft>
              <a:buSzPts val="1700"/>
              <a:buFont typeface="Arial" panose="020B0604020202020204" pitchFamily="34" charset="0"/>
              <a:buChar char="•"/>
            </a:pPr>
            <a:r>
              <a:rPr lang="en-IN" sz="1500" b="1" dirty="0">
                <a:effectLst/>
                <a:latin typeface="Times New Roman" panose="02020603050405020304" pitchFamily="18" charset="0"/>
                <a:ea typeface="Times New Roman" panose="02020603050405020304" pitchFamily="18" charset="0"/>
              </a:rPr>
              <a:t>It is to be noted that as discussed earlier, this method is only effective for bitmap images as these involve lossless compression techniques. </a:t>
            </a:r>
          </a:p>
          <a:p>
            <a:pPr marL="406400" lvl="0" indent="-285750" algn="l" rtl="0">
              <a:lnSpc>
                <a:spcPct val="150000"/>
              </a:lnSpc>
              <a:spcBef>
                <a:spcPts val="0"/>
              </a:spcBef>
              <a:spcAft>
                <a:spcPts val="0"/>
              </a:spcAft>
              <a:buSzPts val="1700"/>
              <a:buFont typeface="Arial" panose="020B0604020202020204" pitchFamily="34" charset="0"/>
              <a:buChar char="•"/>
            </a:pPr>
            <a:r>
              <a:rPr lang="en-IN" sz="1500" b="1" dirty="0">
                <a:effectLst/>
                <a:latin typeface="Times New Roman" panose="02020603050405020304" pitchFamily="18" charset="0"/>
                <a:ea typeface="Times New Roman" panose="02020603050405020304" pitchFamily="18" charset="0"/>
              </a:rPr>
              <a:t>This process can  be extended to be used for </a:t>
            </a:r>
            <a:r>
              <a:rPr lang="en-IN" sz="1500" b="1" dirty="0" err="1">
                <a:effectLst/>
                <a:latin typeface="Times New Roman" panose="02020603050405020304" pitchFamily="18" charset="0"/>
                <a:ea typeface="Times New Roman" panose="02020603050405020304" pitchFamily="18" charset="0"/>
              </a:rPr>
              <a:t>color</a:t>
            </a:r>
            <a:r>
              <a:rPr lang="en-IN" sz="1500" b="1" dirty="0">
                <a:effectLst/>
                <a:latin typeface="Times New Roman" panose="02020603050405020304" pitchFamily="18" charset="0"/>
                <a:ea typeface="Times New Roman" panose="02020603050405020304" pitchFamily="18" charset="0"/>
              </a:rPr>
              <a:t> images where, bit-plane slicing is to be done individually for the top four bit-planes for each of R, G, B of the message image, which are again to be placed in the R , G , B planes of the cover image , and extraction is done similarly </a:t>
            </a:r>
            <a:endParaRPr sz="1500" b="1" dirty="0">
              <a:latin typeface="Times New Roman"/>
              <a:ea typeface="Times New Roman"/>
              <a:cs typeface="Times New Roman"/>
              <a:sym typeface="Times New Roman"/>
            </a:endParaRPr>
          </a:p>
        </p:txBody>
      </p:sp>
    </p:spTree>
    <p:extLst>
      <p:ext uri="{BB962C8B-B14F-4D97-AF65-F5344CB8AC3E}">
        <p14:creationId xmlns:p14="http://schemas.microsoft.com/office/powerpoint/2010/main" val="1418804614"/>
      </p:ext>
    </p:extLst>
  </p:cSld>
  <p:clrMapOvr>
    <a:masterClrMapping/>
  </p:clrMapOvr>
  <mc:AlternateContent xmlns:mc="http://schemas.openxmlformats.org/markup-compatibility/2006" xmlns:p14="http://schemas.microsoft.com/office/powerpoint/2010/main">
    <mc:Choice Requires="p14">
      <p:transition spd="slow">
        <p14:gallery dir="l"/>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95"/>
        <p:cNvGrpSpPr/>
        <p:nvPr/>
      </p:nvGrpSpPr>
      <p:grpSpPr>
        <a:xfrm>
          <a:off x="0" y="0"/>
          <a:ext cx="0" cy="0"/>
          <a:chOff x="0" y="0"/>
          <a:chExt cx="0" cy="0"/>
        </a:xfrm>
      </p:grpSpPr>
      <p:sp>
        <p:nvSpPr>
          <p:cNvPr id="96" name="Google Shape;96;p18"/>
          <p:cNvSpPr txBox="1"/>
          <p:nvPr/>
        </p:nvSpPr>
        <p:spPr>
          <a:xfrm>
            <a:off x="7848600" y="4838700"/>
            <a:ext cx="1269900" cy="254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GB" sz="800">
                <a:solidFill>
                  <a:srgbClr val="FFFFFF"/>
                </a:solidFill>
                <a:latin typeface="Lexend"/>
                <a:ea typeface="Lexend"/>
                <a:cs typeface="Lexend"/>
                <a:sym typeface="Lexend"/>
              </a:rPr>
              <a:t>Photo by </a:t>
            </a:r>
            <a:r>
              <a:rPr lang="en-GB" sz="800" u="sng">
                <a:solidFill>
                  <a:srgbClr val="FFFFFF"/>
                </a:solidFill>
                <a:latin typeface="Lexend"/>
                <a:ea typeface="Lexend"/>
                <a:cs typeface="Lexend"/>
                <a:sym typeface="Lexend"/>
                <a:hlinkClick r:id="rId3">
                  <a:extLst>
                    <a:ext uri="{A12FA001-AC4F-418D-AE19-62706E023703}">
                      <ahyp:hlinkClr xmlns:ahyp="http://schemas.microsoft.com/office/drawing/2018/hyperlinkcolor" val="tx"/>
                    </a:ext>
                  </a:extLst>
                </a:hlinkClick>
              </a:rPr>
              <a:t>Pixabay</a:t>
            </a:r>
            <a:endParaRPr sz="800">
              <a:solidFill>
                <a:srgbClr val="FFFFFF"/>
              </a:solidFill>
              <a:latin typeface="Lexend"/>
              <a:ea typeface="Lexend"/>
              <a:cs typeface="Lexend"/>
              <a:sym typeface="Lexend"/>
            </a:endParaRPr>
          </a:p>
        </p:txBody>
      </p:sp>
      <p:sp>
        <p:nvSpPr>
          <p:cNvPr id="97" name="Google Shape;97;p18"/>
          <p:cNvSpPr/>
          <p:nvPr/>
        </p:nvSpPr>
        <p:spPr>
          <a:xfrm>
            <a:off x="0" y="0"/>
            <a:ext cx="9144000" cy="63600"/>
          </a:xfrm>
          <a:prstGeom prst="rect">
            <a:avLst/>
          </a:prstGeom>
          <a:solidFill>
            <a:srgbClr val="B91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8"/>
          <p:cNvSpPr txBox="1"/>
          <p:nvPr/>
        </p:nvSpPr>
        <p:spPr>
          <a:xfrm>
            <a:off x="291574" y="1419350"/>
            <a:ext cx="8166625" cy="3327600"/>
          </a:xfrm>
          <a:prstGeom prst="rect">
            <a:avLst/>
          </a:prstGeom>
          <a:noFill/>
          <a:ln>
            <a:noFill/>
          </a:ln>
        </p:spPr>
        <p:txBody>
          <a:bodyPr spcFirstLastPara="1" wrap="square" lIns="91425" tIns="91425" rIns="91425" bIns="91425" anchor="t" anchorCtr="0">
            <a:noAutofit/>
          </a:bodyPr>
          <a:lstStyle/>
          <a:p>
            <a:pPr marL="406400" lvl="0" indent="-285750" algn="l" rtl="0">
              <a:lnSpc>
                <a:spcPct val="150000"/>
              </a:lnSpc>
              <a:spcBef>
                <a:spcPts val="0"/>
              </a:spcBef>
              <a:spcAft>
                <a:spcPts val="0"/>
              </a:spcAft>
              <a:buClr>
                <a:schemeClr val="dk1"/>
              </a:buClr>
              <a:buSzPts val="1700"/>
              <a:buFont typeface="Arial" panose="020B0604020202020204" pitchFamily="34" charset="0"/>
              <a:buChar char="•"/>
            </a:pPr>
            <a:r>
              <a:rPr lang="en-GB" sz="1500" b="1" dirty="0">
                <a:solidFill>
                  <a:schemeClr val="dk1"/>
                </a:solidFill>
                <a:latin typeface="Times New Roman"/>
                <a:ea typeface="Times New Roman"/>
                <a:cs typeface="Times New Roman"/>
                <a:sym typeface="Times New Roman"/>
              </a:rPr>
              <a:t>Vulnerability to Detection</a:t>
            </a:r>
          </a:p>
          <a:p>
            <a:pPr marL="406400" lvl="0" indent="-285750" algn="l" rtl="0">
              <a:lnSpc>
                <a:spcPct val="150000"/>
              </a:lnSpc>
              <a:spcBef>
                <a:spcPts val="0"/>
              </a:spcBef>
              <a:spcAft>
                <a:spcPts val="0"/>
              </a:spcAft>
              <a:buClr>
                <a:schemeClr val="dk1"/>
              </a:buClr>
              <a:buSzPts val="1700"/>
              <a:buFont typeface="Arial" panose="020B0604020202020204" pitchFamily="34" charset="0"/>
              <a:buChar char="•"/>
            </a:pPr>
            <a:r>
              <a:rPr lang="en-GB" sz="1500" b="1" dirty="0">
                <a:solidFill>
                  <a:schemeClr val="dk1"/>
                </a:solidFill>
                <a:latin typeface="Times New Roman"/>
                <a:ea typeface="Times New Roman"/>
                <a:cs typeface="Times New Roman"/>
                <a:sym typeface="Times New Roman"/>
              </a:rPr>
              <a:t>Lossy Compression Impact-</a:t>
            </a:r>
            <a:r>
              <a:rPr lang="en-US" sz="1500" i="0" dirty="0">
                <a:solidFill>
                  <a:schemeClr val="tx1"/>
                </a:solidFill>
                <a:effectLst/>
                <a:latin typeface="Times New Roman" panose="02020603050405020304" pitchFamily="18" charset="0"/>
                <a:cs typeface="Times New Roman" panose="02020603050405020304" pitchFamily="18" charset="0"/>
              </a:rPr>
              <a:t>Lossy compression is a data compression technique that reduces the file size of an image, audio, or video by discarding some of the less important or redundant information.</a:t>
            </a:r>
            <a:endParaRPr lang="en-GB" sz="1500" dirty="0">
              <a:solidFill>
                <a:schemeClr val="tx1"/>
              </a:solidFill>
              <a:latin typeface="Times New Roman" panose="02020603050405020304" pitchFamily="18" charset="0"/>
              <a:ea typeface="Times New Roman"/>
              <a:cs typeface="Times New Roman" panose="02020603050405020304" pitchFamily="18" charset="0"/>
              <a:sym typeface="Times New Roman"/>
            </a:endParaRPr>
          </a:p>
          <a:p>
            <a:pPr marL="406400" lvl="0" indent="-285750" algn="l" rtl="0">
              <a:lnSpc>
                <a:spcPct val="150000"/>
              </a:lnSpc>
              <a:spcBef>
                <a:spcPts val="0"/>
              </a:spcBef>
              <a:spcAft>
                <a:spcPts val="0"/>
              </a:spcAft>
              <a:buClr>
                <a:schemeClr val="dk1"/>
              </a:buClr>
              <a:buSzPts val="1700"/>
              <a:buFont typeface="Arial" panose="020B0604020202020204" pitchFamily="34" charset="0"/>
              <a:buChar char="•"/>
            </a:pPr>
            <a:r>
              <a:rPr lang="en-GB" sz="1500" b="1" dirty="0">
                <a:solidFill>
                  <a:schemeClr val="dk1"/>
                </a:solidFill>
                <a:latin typeface="Times New Roman"/>
                <a:ea typeface="Times New Roman"/>
                <a:cs typeface="Times New Roman"/>
                <a:sym typeface="Times New Roman"/>
              </a:rPr>
              <a:t>Limited Payload Size</a:t>
            </a:r>
          </a:p>
          <a:p>
            <a:pPr marL="406400" lvl="0" indent="-285750" algn="l" rtl="0">
              <a:lnSpc>
                <a:spcPct val="150000"/>
              </a:lnSpc>
              <a:spcBef>
                <a:spcPts val="0"/>
              </a:spcBef>
              <a:spcAft>
                <a:spcPts val="0"/>
              </a:spcAft>
              <a:buClr>
                <a:schemeClr val="dk1"/>
              </a:buClr>
              <a:buSzPts val="1700"/>
              <a:buFont typeface="Arial" panose="020B0604020202020204" pitchFamily="34" charset="0"/>
              <a:buChar char="•"/>
            </a:pPr>
            <a:r>
              <a:rPr lang="en-GB" sz="1500" b="1" dirty="0">
                <a:solidFill>
                  <a:schemeClr val="dk1"/>
                </a:solidFill>
                <a:latin typeface="Times New Roman"/>
                <a:ea typeface="Times New Roman"/>
                <a:cs typeface="Times New Roman"/>
                <a:sym typeface="Times New Roman"/>
              </a:rPr>
              <a:t>Security risks in transmission </a:t>
            </a:r>
          </a:p>
          <a:p>
            <a:pPr marL="406400" lvl="0" indent="-285750" algn="l" rtl="0">
              <a:lnSpc>
                <a:spcPct val="150000"/>
              </a:lnSpc>
              <a:spcBef>
                <a:spcPts val="0"/>
              </a:spcBef>
              <a:spcAft>
                <a:spcPts val="0"/>
              </a:spcAft>
              <a:buClr>
                <a:schemeClr val="dk1"/>
              </a:buClr>
              <a:buSzPts val="1700"/>
              <a:buFont typeface="Arial" panose="020B0604020202020204" pitchFamily="34" charset="0"/>
              <a:buChar char="•"/>
            </a:pPr>
            <a:r>
              <a:rPr lang="en-GB" sz="1500" b="1" dirty="0">
                <a:solidFill>
                  <a:schemeClr val="dk1"/>
                </a:solidFill>
                <a:latin typeface="Times New Roman"/>
                <a:ea typeface="Times New Roman"/>
                <a:cs typeface="Times New Roman"/>
                <a:sym typeface="Times New Roman"/>
              </a:rPr>
              <a:t>Ethical and Legal Consideration</a:t>
            </a:r>
          </a:p>
          <a:p>
            <a:pPr marL="406400" lvl="0" indent="-285750" algn="l" rtl="0">
              <a:lnSpc>
                <a:spcPct val="150000"/>
              </a:lnSpc>
              <a:spcBef>
                <a:spcPts val="0"/>
              </a:spcBef>
              <a:spcAft>
                <a:spcPts val="0"/>
              </a:spcAft>
              <a:buClr>
                <a:schemeClr val="dk1"/>
              </a:buClr>
              <a:buSzPts val="1700"/>
              <a:buFont typeface="Arial" panose="020B0604020202020204" pitchFamily="34" charset="0"/>
              <a:buChar char="•"/>
            </a:pPr>
            <a:r>
              <a:rPr lang="en-GB" sz="1500" b="1" dirty="0">
                <a:solidFill>
                  <a:schemeClr val="dk1"/>
                </a:solidFill>
                <a:latin typeface="Times New Roman"/>
                <a:ea typeface="Times New Roman"/>
                <a:cs typeface="Times New Roman"/>
                <a:sym typeface="Times New Roman"/>
              </a:rPr>
              <a:t>Computational Overhead</a:t>
            </a:r>
          </a:p>
        </p:txBody>
      </p:sp>
      <p:sp>
        <p:nvSpPr>
          <p:cNvPr id="4" name="TextBox 3">
            <a:extLst>
              <a:ext uri="{FF2B5EF4-FFF2-40B4-BE49-F238E27FC236}">
                <a16:creationId xmlns:a16="http://schemas.microsoft.com/office/drawing/2014/main" id="{31AC41DF-CD75-7D56-458C-E760635119BA}"/>
              </a:ext>
            </a:extLst>
          </p:cNvPr>
          <p:cNvSpPr txBox="1"/>
          <p:nvPr/>
        </p:nvSpPr>
        <p:spPr>
          <a:xfrm>
            <a:off x="1592580" y="502920"/>
            <a:ext cx="6865620" cy="523220"/>
          </a:xfrm>
          <a:prstGeom prst="rect">
            <a:avLst/>
          </a:prstGeom>
          <a:noFill/>
        </p:spPr>
        <p:txBody>
          <a:bodyPr wrap="square" rtlCol="0">
            <a:spAutoFit/>
          </a:bodyPr>
          <a:lstStyle/>
          <a:p>
            <a:pPr marL="342900" indent="-342900">
              <a:buFont typeface="Wingdings" panose="05000000000000000000" pitchFamily="2" charset="2"/>
              <a:buChar char="v"/>
            </a:pPr>
            <a:r>
              <a:rPr lang="en-IN" sz="2400" b="1" dirty="0">
                <a:latin typeface="Times New Roman" panose="02020603050405020304" pitchFamily="18" charset="0"/>
                <a:cs typeface="Times New Roman" panose="02020603050405020304" pitchFamily="18" charset="0"/>
              </a:rPr>
              <a:t>Limitations</a:t>
            </a:r>
            <a:r>
              <a:rPr lang="en-IN" sz="2800" b="1" dirty="0">
                <a:latin typeface="Times New Roman" panose="02020603050405020304" pitchFamily="18" charset="0"/>
                <a:cs typeface="Times New Roman" panose="02020603050405020304" pitchFamily="18" charset="0"/>
              </a:rPr>
              <a:t> of Image Steganography</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105"/>
        <p:cNvGrpSpPr/>
        <p:nvPr/>
      </p:nvGrpSpPr>
      <p:grpSpPr>
        <a:xfrm>
          <a:off x="0" y="0"/>
          <a:ext cx="0" cy="0"/>
          <a:chOff x="0" y="0"/>
          <a:chExt cx="0" cy="0"/>
        </a:xfrm>
      </p:grpSpPr>
      <p:sp>
        <p:nvSpPr>
          <p:cNvPr id="106" name="Google Shape;106;p19"/>
          <p:cNvSpPr/>
          <p:nvPr/>
        </p:nvSpPr>
        <p:spPr>
          <a:xfrm>
            <a:off x="0" y="0"/>
            <a:ext cx="9144000" cy="63600"/>
          </a:xfrm>
          <a:prstGeom prst="rect">
            <a:avLst/>
          </a:prstGeom>
          <a:solidFill>
            <a:srgbClr val="B91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9"/>
          <p:cNvSpPr txBox="1"/>
          <p:nvPr/>
        </p:nvSpPr>
        <p:spPr>
          <a:xfrm>
            <a:off x="406350" y="2254200"/>
            <a:ext cx="8331300" cy="635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400" b="1">
                <a:solidFill>
                  <a:srgbClr val="2C1F07"/>
                </a:solidFill>
                <a:latin typeface="Times New Roman"/>
                <a:ea typeface="Times New Roman"/>
                <a:cs typeface="Times New Roman"/>
                <a:sym typeface="Times New Roman"/>
              </a:rPr>
              <a:t> </a:t>
            </a:r>
            <a:endParaRPr sz="2400" b="1">
              <a:solidFill>
                <a:srgbClr val="2C1F07"/>
              </a:solidFill>
              <a:latin typeface="Times New Roman"/>
              <a:ea typeface="Times New Roman"/>
              <a:cs typeface="Times New Roman"/>
              <a:sym typeface="Times New Roman"/>
            </a:endParaRPr>
          </a:p>
        </p:txBody>
      </p:sp>
      <p:sp>
        <p:nvSpPr>
          <p:cNvPr id="108" name="Google Shape;108;p19"/>
          <p:cNvSpPr txBox="1"/>
          <p:nvPr/>
        </p:nvSpPr>
        <p:spPr>
          <a:xfrm>
            <a:off x="1777425" y="398175"/>
            <a:ext cx="6373594" cy="553968"/>
          </a:xfrm>
          <a:prstGeom prst="rect">
            <a:avLst/>
          </a:prstGeom>
          <a:noFill/>
          <a:ln>
            <a:noFill/>
          </a:ln>
        </p:spPr>
        <p:txBody>
          <a:bodyPr spcFirstLastPara="1" wrap="square" lIns="91425" tIns="91425" rIns="91425" bIns="91425" anchor="t" anchorCtr="0">
            <a:spAutoFit/>
          </a:bodyPr>
          <a:lstStyle/>
          <a:p>
            <a:pPr marL="342900" lvl="0" indent="-342900" algn="l" rtl="0">
              <a:spcBef>
                <a:spcPts val="0"/>
              </a:spcBef>
              <a:spcAft>
                <a:spcPts val="0"/>
              </a:spcAft>
              <a:buFont typeface="Wingdings" panose="05000000000000000000" pitchFamily="2" charset="2"/>
              <a:buChar char="v"/>
            </a:pPr>
            <a:r>
              <a:rPr lang="en-GB" sz="2400" b="1" dirty="0">
                <a:latin typeface="Times New Roman"/>
                <a:ea typeface="Times New Roman"/>
                <a:cs typeface="Times New Roman"/>
                <a:sym typeface="Times New Roman"/>
              </a:rPr>
              <a:t>Future Scope of Image Steganography</a:t>
            </a:r>
            <a:endParaRPr sz="2400" b="1" dirty="0">
              <a:latin typeface="Times New Roman"/>
              <a:ea typeface="Times New Roman"/>
              <a:cs typeface="Times New Roman"/>
              <a:sym typeface="Times New Roman"/>
            </a:endParaRPr>
          </a:p>
        </p:txBody>
      </p:sp>
      <p:sp>
        <p:nvSpPr>
          <p:cNvPr id="109" name="Google Shape;109;p19"/>
          <p:cNvSpPr txBox="1"/>
          <p:nvPr/>
        </p:nvSpPr>
        <p:spPr>
          <a:xfrm>
            <a:off x="656700" y="1265546"/>
            <a:ext cx="3915300" cy="3877954"/>
          </a:xfrm>
          <a:prstGeom prst="rect">
            <a:avLst/>
          </a:prstGeom>
          <a:noFill/>
          <a:ln>
            <a:noFill/>
          </a:ln>
        </p:spPr>
        <p:txBody>
          <a:bodyPr spcFirstLastPara="1" wrap="square" lIns="91425" tIns="91425" rIns="91425" bIns="91425" anchor="t" anchorCtr="0">
            <a:spAutoFit/>
          </a:bodyPr>
          <a:lstStyle/>
          <a:p>
            <a:pPr marL="419100" lvl="0" indent="-285750" algn="l" rtl="0">
              <a:lnSpc>
                <a:spcPct val="200000"/>
              </a:lnSpc>
              <a:spcBef>
                <a:spcPts val="0"/>
              </a:spcBef>
              <a:spcAft>
                <a:spcPts val="0"/>
              </a:spcAft>
              <a:buSzPts val="1500"/>
              <a:buFont typeface="Wingdings" panose="05000000000000000000" pitchFamily="2" charset="2"/>
              <a:buChar char="q"/>
            </a:pPr>
            <a:r>
              <a:rPr lang="en-IN" sz="1500" b="1" dirty="0">
                <a:latin typeface="Times New Roman"/>
                <a:ea typeface="Times New Roman"/>
                <a:cs typeface="Times New Roman"/>
                <a:sym typeface="Times New Roman"/>
              </a:rPr>
              <a:t>High Capacity Steganography</a:t>
            </a:r>
          </a:p>
          <a:p>
            <a:pPr marL="419100" lvl="0" indent="-285750" algn="l" rtl="0">
              <a:lnSpc>
                <a:spcPct val="200000"/>
              </a:lnSpc>
              <a:spcBef>
                <a:spcPts val="0"/>
              </a:spcBef>
              <a:spcAft>
                <a:spcPts val="0"/>
              </a:spcAft>
              <a:buSzPts val="1500"/>
              <a:buFont typeface="Wingdings" panose="05000000000000000000" pitchFamily="2" charset="2"/>
              <a:buChar char="q"/>
            </a:pPr>
            <a:r>
              <a:rPr lang="en-IN" sz="1500" b="1" dirty="0">
                <a:latin typeface="Times New Roman"/>
                <a:ea typeface="Times New Roman"/>
                <a:cs typeface="Times New Roman"/>
                <a:sym typeface="Times New Roman"/>
              </a:rPr>
              <a:t>Multimedia Steganography</a:t>
            </a:r>
          </a:p>
          <a:p>
            <a:pPr marL="419100" lvl="0" indent="-285750" algn="l" rtl="0">
              <a:lnSpc>
                <a:spcPct val="200000"/>
              </a:lnSpc>
              <a:spcBef>
                <a:spcPts val="0"/>
              </a:spcBef>
              <a:spcAft>
                <a:spcPts val="0"/>
              </a:spcAft>
              <a:buSzPts val="1500"/>
              <a:buFont typeface="Wingdings" panose="05000000000000000000" pitchFamily="2" charset="2"/>
              <a:buChar char="q"/>
            </a:pPr>
            <a:r>
              <a:rPr lang="en-IN" sz="1500" b="1" dirty="0">
                <a:latin typeface="Times New Roman"/>
                <a:ea typeface="Times New Roman"/>
                <a:cs typeface="Times New Roman"/>
                <a:sym typeface="Times New Roman"/>
              </a:rPr>
              <a:t>Deep  Learning and Artificial Intelligence</a:t>
            </a:r>
          </a:p>
          <a:p>
            <a:pPr marL="419100" lvl="0" indent="-285750" algn="l" rtl="0">
              <a:lnSpc>
                <a:spcPct val="200000"/>
              </a:lnSpc>
              <a:spcBef>
                <a:spcPts val="0"/>
              </a:spcBef>
              <a:spcAft>
                <a:spcPts val="0"/>
              </a:spcAft>
              <a:buSzPts val="1500"/>
              <a:buFont typeface="Wingdings" panose="05000000000000000000" pitchFamily="2" charset="2"/>
              <a:buChar char="q"/>
            </a:pPr>
            <a:r>
              <a:rPr lang="en-IN" sz="1500" b="1" dirty="0">
                <a:latin typeface="Times New Roman"/>
                <a:ea typeface="Times New Roman"/>
                <a:cs typeface="Times New Roman"/>
                <a:sym typeface="Times New Roman"/>
              </a:rPr>
              <a:t>Anti-Steganalysis Techniques</a:t>
            </a:r>
          </a:p>
          <a:p>
            <a:pPr marL="419100" lvl="0" indent="-285750" algn="l" rtl="0">
              <a:lnSpc>
                <a:spcPct val="200000"/>
              </a:lnSpc>
              <a:spcBef>
                <a:spcPts val="0"/>
              </a:spcBef>
              <a:spcAft>
                <a:spcPts val="0"/>
              </a:spcAft>
              <a:buSzPts val="1500"/>
              <a:buFont typeface="Wingdings" panose="05000000000000000000" pitchFamily="2" charset="2"/>
              <a:buChar char="Ø"/>
            </a:pPr>
            <a:r>
              <a:rPr lang="en-IN" sz="1500" b="1" dirty="0">
                <a:latin typeface="Times New Roman"/>
                <a:ea typeface="Times New Roman"/>
                <a:cs typeface="Times New Roman"/>
                <a:sym typeface="Times New Roman"/>
              </a:rPr>
              <a:t>It can be utilized in areas such as confidential communication , copyright protection , digital forensics etc.</a:t>
            </a:r>
            <a:endParaRPr sz="1500" b="1" dirty="0">
              <a:latin typeface="Times New Roman"/>
              <a:ea typeface="Times New Roman"/>
              <a:cs typeface="Times New Roman"/>
              <a:sym typeface="Times New Roman"/>
            </a:endParaRPr>
          </a:p>
        </p:txBody>
      </p:sp>
      <p:pic>
        <p:nvPicPr>
          <p:cNvPr id="110" name="Google Shape;110;p19"/>
          <p:cNvPicPr preferRelativeResize="0"/>
          <p:nvPr/>
        </p:nvPicPr>
        <p:blipFill>
          <a:blip r:embed="rId3">
            <a:alphaModFix/>
          </a:blip>
          <a:stretch>
            <a:fillRect/>
          </a:stretch>
        </p:blipFill>
        <p:spPr>
          <a:xfrm>
            <a:off x="4793700" y="1386225"/>
            <a:ext cx="4212351" cy="36048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114"/>
        <p:cNvGrpSpPr/>
        <p:nvPr/>
      </p:nvGrpSpPr>
      <p:grpSpPr>
        <a:xfrm>
          <a:off x="0" y="0"/>
          <a:ext cx="0" cy="0"/>
          <a:chOff x="0" y="0"/>
          <a:chExt cx="0" cy="0"/>
        </a:xfrm>
      </p:grpSpPr>
      <p:sp>
        <p:nvSpPr>
          <p:cNvPr id="115" name="Google Shape;115;p20"/>
          <p:cNvSpPr/>
          <p:nvPr/>
        </p:nvSpPr>
        <p:spPr>
          <a:xfrm>
            <a:off x="0" y="0"/>
            <a:ext cx="9144000" cy="63600"/>
          </a:xfrm>
          <a:prstGeom prst="rect">
            <a:avLst/>
          </a:prstGeom>
          <a:solidFill>
            <a:srgbClr val="B91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20"/>
          <p:cNvSpPr txBox="1"/>
          <p:nvPr/>
        </p:nvSpPr>
        <p:spPr>
          <a:xfrm>
            <a:off x="406350" y="2254200"/>
            <a:ext cx="8331300" cy="635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2400" b="1">
                <a:solidFill>
                  <a:srgbClr val="2C1F07"/>
                </a:solidFill>
                <a:latin typeface="Times New Roman"/>
                <a:ea typeface="Times New Roman"/>
                <a:cs typeface="Times New Roman"/>
                <a:sym typeface="Times New Roman"/>
              </a:rPr>
              <a:t>Thank you. </a:t>
            </a:r>
            <a:endParaRPr sz="2400" b="1">
              <a:solidFill>
                <a:srgbClr val="2C1F07"/>
              </a:solidFill>
              <a:latin typeface="Times New Roman"/>
              <a:ea typeface="Times New Roman"/>
              <a:cs typeface="Times New Roman"/>
              <a:sym typeface="Times New Roman"/>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Shape 60"/>
        <p:cNvGrpSpPr/>
        <p:nvPr/>
      </p:nvGrpSpPr>
      <p:grpSpPr>
        <a:xfrm>
          <a:off x="0" y="0"/>
          <a:ext cx="0" cy="0"/>
          <a:chOff x="0" y="0"/>
          <a:chExt cx="0" cy="0"/>
        </a:xfrm>
      </p:grpSpPr>
      <p:sp>
        <p:nvSpPr>
          <p:cNvPr id="61" name="Google Shape;61;p14"/>
          <p:cNvSpPr/>
          <p:nvPr/>
        </p:nvSpPr>
        <p:spPr>
          <a:xfrm>
            <a:off x="0" y="0"/>
            <a:ext cx="9144000" cy="63600"/>
          </a:xfrm>
          <a:prstGeom prst="rect">
            <a:avLst/>
          </a:prstGeom>
          <a:solidFill>
            <a:srgbClr val="B91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a:ea typeface="Times New Roman"/>
              <a:cs typeface="Times New Roman"/>
              <a:sym typeface="Times New Roman"/>
            </a:endParaRPr>
          </a:p>
        </p:txBody>
      </p:sp>
      <p:grpSp>
        <p:nvGrpSpPr>
          <p:cNvPr id="62" name="Google Shape;62;p14"/>
          <p:cNvGrpSpPr/>
          <p:nvPr/>
        </p:nvGrpSpPr>
        <p:grpSpPr>
          <a:xfrm>
            <a:off x="208155" y="449581"/>
            <a:ext cx="8529495" cy="4244338"/>
            <a:chOff x="246330" y="1792089"/>
            <a:chExt cx="8529495" cy="2956511"/>
          </a:xfrm>
        </p:grpSpPr>
        <p:sp>
          <p:nvSpPr>
            <p:cNvPr id="63" name="Google Shape;63;p14"/>
            <p:cNvSpPr txBox="1"/>
            <p:nvPr/>
          </p:nvSpPr>
          <p:spPr>
            <a:xfrm>
              <a:off x="444525" y="2202637"/>
              <a:ext cx="8331300" cy="2545963"/>
            </a:xfrm>
            <a:prstGeom prst="rect">
              <a:avLst/>
            </a:prstGeom>
            <a:noFill/>
            <a:ln>
              <a:noFill/>
            </a:ln>
          </p:spPr>
          <p:txBody>
            <a:bodyPr spcFirstLastPara="1" wrap="square" lIns="91425" tIns="91425" rIns="180000" bIns="91425" numCol="1" anchor="t" anchorCtr="0">
              <a:noAutofit/>
            </a:bodyPr>
            <a:lstStyle/>
            <a:p>
              <a:pPr marL="0" lvl="0" indent="0" algn="just" rtl="0">
                <a:spcBef>
                  <a:spcPts val="0"/>
                </a:spcBef>
                <a:spcAft>
                  <a:spcPts val="0"/>
                </a:spcAft>
                <a:buNone/>
              </a:pPr>
              <a:endParaRPr dirty="0">
                <a:solidFill>
                  <a:schemeClr val="dk1"/>
                </a:solidFill>
                <a:latin typeface="Times New Roman"/>
                <a:ea typeface="Times New Roman"/>
                <a:cs typeface="Times New Roman"/>
                <a:sym typeface="Times New Roman"/>
              </a:endParaRPr>
            </a:p>
            <a:p>
              <a:pPr marL="0" lvl="0" indent="0" algn="just" rtl="0">
                <a:lnSpc>
                  <a:spcPct val="115000"/>
                </a:lnSpc>
                <a:spcBef>
                  <a:spcPts val="0"/>
                </a:spcBef>
                <a:spcAft>
                  <a:spcPts val="0"/>
                </a:spcAft>
                <a:buNone/>
              </a:pPr>
              <a:endParaRPr sz="1800" dirty="0">
                <a:solidFill>
                  <a:schemeClr val="dk1"/>
                </a:solidFill>
                <a:latin typeface="Times New Roman"/>
                <a:ea typeface="Times New Roman"/>
                <a:cs typeface="Times New Roman"/>
                <a:sym typeface="Times New Roman"/>
              </a:endParaRPr>
            </a:p>
            <a:p>
              <a:pPr marL="285750" lvl="3" indent="-285750">
                <a:lnSpc>
                  <a:spcPct val="115000"/>
                </a:lnSpc>
                <a:buFont typeface="Wingdings" panose="05000000000000000000" pitchFamily="2" charset="2"/>
                <a:buChar char="Ø"/>
              </a:pPr>
              <a:r>
                <a:rPr lang="en-GB" sz="1800" b="1" dirty="0">
                  <a:solidFill>
                    <a:schemeClr val="dk1"/>
                  </a:solidFill>
                  <a:latin typeface="Times New Roman"/>
                  <a:ea typeface="Times New Roman"/>
                  <a:cs typeface="Times New Roman"/>
                  <a:sym typeface="Times New Roman"/>
                </a:rPr>
                <a:t>Introduction</a:t>
              </a:r>
            </a:p>
            <a:p>
              <a:pPr marL="285750" lvl="6" indent="-285750">
                <a:lnSpc>
                  <a:spcPct val="115000"/>
                </a:lnSpc>
                <a:buFont typeface="Wingdings" panose="05000000000000000000" pitchFamily="2" charset="2"/>
                <a:buChar char="Ø"/>
              </a:pPr>
              <a:r>
                <a:rPr lang="en-GB" sz="1800" b="1" dirty="0">
                  <a:solidFill>
                    <a:schemeClr val="dk1"/>
                  </a:solidFill>
                  <a:latin typeface="Times New Roman"/>
                  <a:ea typeface="Times New Roman"/>
                  <a:cs typeface="Times New Roman"/>
                  <a:sym typeface="Times New Roman"/>
                </a:rPr>
                <a:t>Objective </a:t>
              </a:r>
            </a:p>
            <a:p>
              <a:pPr marL="285750" lvl="3" indent="-285750">
                <a:lnSpc>
                  <a:spcPct val="115000"/>
                </a:lnSpc>
                <a:buFont typeface="Wingdings" panose="05000000000000000000" pitchFamily="2" charset="2"/>
                <a:buChar char="Ø"/>
              </a:pPr>
              <a:r>
                <a:rPr lang="en-GB" sz="1800" b="1" dirty="0">
                  <a:solidFill>
                    <a:schemeClr val="dk1"/>
                  </a:solidFill>
                  <a:latin typeface="Times New Roman"/>
                  <a:ea typeface="Times New Roman"/>
                  <a:cs typeface="Times New Roman"/>
                  <a:sym typeface="Times New Roman"/>
                </a:rPr>
                <a:t>Hardware &amp; Software </a:t>
              </a:r>
            </a:p>
            <a:p>
              <a:pPr marL="285750" lvl="3" indent="-285750">
                <a:lnSpc>
                  <a:spcPct val="115000"/>
                </a:lnSpc>
                <a:buFont typeface="Wingdings" panose="05000000000000000000" pitchFamily="2" charset="2"/>
                <a:buChar char="Ø"/>
              </a:pPr>
              <a:r>
                <a:rPr lang="en-GB" sz="1800" b="1" dirty="0">
                  <a:solidFill>
                    <a:schemeClr val="dk1"/>
                  </a:solidFill>
                  <a:latin typeface="Times New Roman"/>
                  <a:ea typeface="Times New Roman"/>
                  <a:cs typeface="Times New Roman"/>
                  <a:sym typeface="Times New Roman"/>
                </a:rPr>
                <a:t>Screenshots </a:t>
              </a:r>
            </a:p>
            <a:p>
              <a:pPr marL="285750" lvl="3" indent="-285750">
                <a:lnSpc>
                  <a:spcPct val="115000"/>
                </a:lnSpc>
                <a:buFont typeface="Wingdings" panose="05000000000000000000" pitchFamily="2" charset="2"/>
                <a:buChar char="Ø"/>
              </a:pPr>
              <a:r>
                <a:rPr lang="en-GB" sz="1800" b="1" dirty="0">
                  <a:solidFill>
                    <a:schemeClr val="dk1"/>
                  </a:solidFill>
                  <a:latin typeface="Times New Roman"/>
                  <a:ea typeface="Times New Roman"/>
                  <a:cs typeface="Times New Roman"/>
                  <a:sym typeface="Times New Roman"/>
                </a:rPr>
                <a:t>Conclusions </a:t>
              </a:r>
            </a:p>
            <a:p>
              <a:pPr marL="285750" lvl="3" indent="-285750">
                <a:lnSpc>
                  <a:spcPct val="115000"/>
                </a:lnSpc>
                <a:buFont typeface="Wingdings" panose="05000000000000000000" pitchFamily="2" charset="2"/>
                <a:buChar char="Ø"/>
              </a:pPr>
              <a:r>
                <a:rPr lang="en-GB" sz="1800" b="1" dirty="0">
                  <a:solidFill>
                    <a:schemeClr val="dk1"/>
                  </a:solidFill>
                  <a:latin typeface="Times New Roman"/>
                  <a:ea typeface="Times New Roman"/>
                  <a:cs typeface="Times New Roman"/>
                  <a:sym typeface="Times New Roman"/>
                </a:rPr>
                <a:t>Limitation</a:t>
              </a:r>
            </a:p>
            <a:p>
              <a:pPr marL="285750" lvl="3" indent="-285750">
                <a:lnSpc>
                  <a:spcPct val="115000"/>
                </a:lnSpc>
                <a:buFont typeface="Wingdings" panose="05000000000000000000" pitchFamily="2" charset="2"/>
                <a:buChar char="Ø"/>
              </a:pPr>
              <a:r>
                <a:rPr lang="en-GB" sz="1800" b="1" dirty="0">
                  <a:solidFill>
                    <a:schemeClr val="dk1"/>
                  </a:solidFill>
                  <a:latin typeface="Times New Roman"/>
                  <a:ea typeface="Times New Roman"/>
                  <a:cs typeface="Times New Roman"/>
                  <a:sym typeface="Times New Roman"/>
                </a:rPr>
                <a:t>Future Scope </a:t>
              </a:r>
              <a:endParaRPr sz="1800" b="1" dirty="0">
                <a:solidFill>
                  <a:schemeClr val="dk1"/>
                </a:solidFill>
                <a:latin typeface="Times New Roman"/>
                <a:ea typeface="Times New Roman"/>
                <a:cs typeface="Times New Roman"/>
                <a:sym typeface="Times New Roman"/>
              </a:endParaRPr>
            </a:p>
          </p:txBody>
        </p:sp>
        <p:sp>
          <p:nvSpPr>
            <p:cNvPr id="64" name="Google Shape;64;p14"/>
            <p:cNvSpPr txBox="1"/>
            <p:nvPr/>
          </p:nvSpPr>
          <p:spPr>
            <a:xfrm>
              <a:off x="246330" y="1792089"/>
              <a:ext cx="8331300" cy="507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IN" sz="2400" b="1" dirty="0">
                  <a:solidFill>
                    <a:schemeClr val="dk1"/>
                  </a:solidFill>
                  <a:latin typeface="Times New Roman"/>
                  <a:ea typeface="Times New Roman"/>
                  <a:cs typeface="Times New Roman"/>
                  <a:sym typeface="Times New Roman"/>
                </a:rPr>
                <a:t>Table of Contents</a:t>
              </a:r>
              <a:endParaRPr sz="2400" b="1" dirty="0">
                <a:solidFill>
                  <a:schemeClr val="dk1"/>
                </a:solidFill>
                <a:latin typeface="Times New Roman"/>
                <a:ea typeface="Times New Roman"/>
                <a:cs typeface="Times New Roman"/>
                <a:sym typeface="Times New Roman"/>
              </a:endParaRPr>
            </a:p>
          </p:txBody>
        </p:sp>
      </p:grpSp>
    </p:spTree>
    <p:extLst>
      <p:ext uri="{BB962C8B-B14F-4D97-AF65-F5344CB8AC3E}">
        <p14:creationId xmlns:p14="http://schemas.microsoft.com/office/powerpoint/2010/main" val="6670011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60"/>
        <p:cNvGrpSpPr/>
        <p:nvPr/>
      </p:nvGrpSpPr>
      <p:grpSpPr>
        <a:xfrm>
          <a:off x="0" y="0"/>
          <a:ext cx="0" cy="0"/>
          <a:chOff x="0" y="0"/>
          <a:chExt cx="0" cy="0"/>
        </a:xfrm>
      </p:grpSpPr>
      <p:sp>
        <p:nvSpPr>
          <p:cNvPr id="61" name="Google Shape;61;p14"/>
          <p:cNvSpPr/>
          <p:nvPr/>
        </p:nvSpPr>
        <p:spPr>
          <a:xfrm>
            <a:off x="0" y="0"/>
            <a:ext cx="9144000" cy="63600"/>
          </a:xfrm>
          <a:prstGeom prst="rect">
            <a:avLst/>
          </a:prstGeom>
          <a:solidFill>
            <a:srgbClr val="B91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a:ea typeface="Times New Roman"/>
              <a:cs typeface="Times New Roman"/>
              <a:sym typeface="Times New Roman"/>
            </a:endParaRPr>
          </a:p>
        </p:txBody>
      </p:sp>
      <p:grpSp>
        <p:nvGrpSpPr>
          <p:cNvPr id="62" name="Google Shape;62;p14"/>
          <p:cNvGrpSpPr/>
          <p:nvPr/>
        </p:nvGrpSpPr>
        <p:grpSpPr>
          <a:xfrm>
            <a:off x="330700" y="968625"/>
            <a:ext cx="8331300" cy="2430800"/>
            <a:chOff x="406350" y="2317800"/>
            <a:chExt cx="8331300" cy="2430800"/>
          </a:xfrm>
        </p:grpSpPr>
        <p:sp>
          <p:nvSpPr>
            <p:cNvPr id="63" name="Google Shape;63;p14"/>
            <p:cNvSpPr txBox="1"/>
            <p:nvPr/>
          </p:nvSpPr>
          <p:spPr>
            <a:xfrm>
              <a:off x="406350" y="2876600"/>
              <a:ext cx="8331300" cy="1872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dirty="0">
                <a:solidFill>
                  <a:schemeClr val="dk1"/>
                </a:solidFill>
                <a:latin typeface="Times New Roman"/>
                <a:ea typeface="Times New Roman"/>
                <a:cs typeface="Times New Roman"/>
                <a:sym typeface="Times New Roman"/>
              </a:endParaRPr>
            </a:p>
            <a:p>
              <a:pPr marL="0" lvl="0" indent="0" algn="ctr" rtl="0">
                <a:lnSpc>
                  <a:spcPct val="115000"/>
                </a:lnSpc>
                <a:spcBef>
                  <a:spcPts val="0"/>
                </a:spcBef>
                <a:spcAft>
                  <a:spcPts val="0"/>
                </a:spcAft>
                <a:buNone/>
              </a:pPr>
              <a:endParaRPr sz="1600" dirty="0">
                <a:solidFill>
                  <a:schemeClr val="dk1"/>
                </a:solidFill>
                <a:latin typeface="Times New Roman"/>
                <a:ea typeface="Times New Roman"/>
                <a:cs typeface="Times New Roman"/>
                <a:sym typeface="Times New Roman"/>
              </a:endParaRPr>
            </a:p>
            <a:p>
              <a:pPr marL="0" lvl="0" indent="0" algn="ctr" rtl="0">
                <a:lnSpc>
                  <a:spcPct val="115000"/>
                </a:lnSpc>
                <a:spcBef>
                  <a:spcPts val="0"/>
                </a:spcBef>
                <a:spcAft>
                  <a:spcPts val="0"/>
                </a:spcAft>
                <a:buNone/>
              </a:pPr>
              <a:r>
                <a:rPr lang="en-GB" sz="1600" b="1" dirty="0">
                  <a:solidFill>
                    <a:schemeClr val="dk1"/>
                  </a:solidFill>
                  <a:latin typeface="Times New Roman"/>
                  <a:ea typeface="Times New Roman"/>
                  <a:cs typeface="Times New Roman"/>
                  <a:sym typeface="Times New Roman"/>
                </a:rPr>
                <a:t>This presentation provides an overview of steganography , varieties of steganography </a:t>
              </a:r>
              <a:endParaRPr sz="1600" b="1" dirty="0">
                <a:solidFill>
                  <a:schemeClr val="dk1"/>
                </a:solidFill>
                <a:latin typeface="Times New Roman"/>
                <a:ea typeface="Times New Roman"/>
                <a:cs typeface="Times New Roman"/>
                <a:sym typeface="Times New Roman"/>
              </a:endParaRPr>
            </a:p>
            <a:p>
              <a:pPr marL="0" lvl="0" indent="0" algn="ctr" rtl="0">
                <a:lnSpc>
                  <a:spcPct val="115000"/>
                </a:lnSpc>
                <a:spcBef>
                  <a:spcPts val="0"/>
                </a:spcBef>
                <a:spcAft>
                  <a:spcPts val="0"/>
                </a:spcAft>
                <a:buNone/>
              </a:pPr>
              <a:r>
                <a:rPr lang="en-GB" sz="1600" b="1" dirty="0">
                  <a:solidFill>
                    <a:schemeClr val="dk1"/>
                  </a:solidFill>
                  <a:latin typeface="Times New Roman"/>
                  <a:ea typeface="Times New Roman"/>
                  <a:cs typeface="Times New Roman"/>
                  <a:sym typeface="Times New Roman"/>
                </a:rPr>
                <a:t>especially image steganography , objective , hardware &amp; software requirements , output screenshots , limitations , and future applications of image steganography.</a:t>
              </a:r>
              <a:endParaRPr sz="1600" b="1" dirty="0">
                <a:solidFill>
                  <a:schemeClr val="dk1"/>
                </a:solidFill>
                <a:latin typeface="Times New Roman"/>
                <a:ea typeface="Times New Roman"/>
                <a:cs typeface="Times New Roman"/>
                <a:sym typeface="Times New Roman"/>
              </a:endParaRPr>
            </a:p>
          </p:txBody>
        </p:sp>
        <p:sp>
          <p:nvSpPr>
            <p:cNvPr id="64" name="Google Shape;64;p14"/>
            <p:cNvSpPr txBox="1"/>
            <p:nvPr/>
          </p:nvSpPr>
          <p:spPr>
            <a:xfrm>
              <a:off x="406350" y="2317800"/>
              <a:ext cx="8331300" cy="507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2400" b="1">
                  <a:solidFill>
                    <a:schemeClr val="dk1"/>
                  </a:solidFill>
                  <a:latin typeface="Times New Roman"/>
                  <a:ea typeface="Times New Roman"/>
                  <a:cs typeface="Times New Roman"/>
                  <a:sym typeface="Times New Roman"/>
                </a:rPr>
                <a:t>An Introduction to Image Steganography</a:t>
              </a:r>
              <a:endParaRPr sz="2400" b="1">
                <a:solidFill>
                  <a:schemeClr val="dk1"/>
                </a:solidFill>
                <a:latin typeface="Times New Roman"/>
                <a:ea typeface="Times New Roman"/>
                <a:cs typeface="Times New Roman"/>
                <a:sym typeface="Times New Roman"/>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86"/>
        <p:cNvGrpSpPr/>
        <p:nvPr/>
      </p:nvGrpSpPr>
      <p:grpSpPr>
        <a:xfrm>
          <a:off x="0" y="0"/>
          <a:ext cx="0" cy="0"/>
          <a:chOff x="0" y="0"/>
          <a:chExt cx="0" cy="0"/>
        </a:xfrm>
      </p:grpSpPr>
      <p:sp>
        <p:nvSpPr>
          <p:cNvPr id="87" name="Google Shape;87;p17"/>
          <p:cNvSpPr txBox="1"/>
          <p:nvPr/>
        </p:nvSpPr>
        <p:spPr>
          <a:xfrm>
            <a:off x="7848600" y="4838700"/>
            <a:ext cx="1269900" cy="254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GB" sz="800">
                <a:solidFill>
                  <a:srgbClr val="FFFFFF"/>
                </a:solidFill>
                <a:latin typeface="Lexend"/>
                <a:ea typeface="Lexend"/>
                <a:cs typeface="Lexend"/>
                <a:sym typeface="Lexend"/>
              </a:rPr>
              <a:t>Photo by </a:t>
            </a:r>
            <a:r>
              <a:rPr lang="en-GB" sz="800" u="sng">
                <a:solidFill>
                  <a:srgbClr val="FFFFFF"/>
                </a:solidFill>
                <a:latin typeface="Lexend"/>
                <a:ea typeface="Lexend"/>
                <a:cs typeface="Lexend"/>
                <a:sym typeface="Lexend"/>
                <a:hlinkClick r:id="rId3">
                  <a:extLst>
                    <a:ext uri="{A12FA001-AC4F-418D-AE19-62706E023703}">
                      <ahyp:hlinkClr xmlns:ahyp="http://schemas.microsoft.com/office/drawing/2018/hyperlinkcolor" val="tx"/>
                    </a:ext>
                  </a:extLst>
                </a:hlinkClick>
              </a:rPr>
              <a:t>Pixabay</a:t>
            </a:r>
            <a:endParaRPr sz="800">
              <a:solidFill>
                <a:srgbClr val="FFFFFF"/>
              </a:solidFill>
              <a:latin typeface="Lexend"/>
              <a:ea typeface="Lexend"/>
              <a:cs typeface="Lexend"/>
              <a:sym typeface="Lexend"/>
            </a:endParaRPr>
          </a:p>
        </p:txBody>
      </p:sp>
      <p:sp>
        <p:nvSpPr>
          <p:cNvPr id="88" name="Google Shape;88;p17"/>
          <p:cNvSpPr/>
          <p:nvPr/>
        </p:nvSpPr>
        <p:spPr>
          <a:xfrm>
            <a:off x="0" y="0"/>
            <a:ext cx="9144000" cy="63600"/>
          </a:xfrm>
          <a:prstGeom prst="rect">
            <a:avLst/>
          </a:prstGeom>
          <a:solidFill>
            <a:srgbClr val="B91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17"/>
          <p:cNvSpPr txBox="1"/>
          <p:nvPr/>
        </p:nvSpPr>
        <p:spPr>
          <a:xfrm>
            <a:off x="2311350" y="148875"/>
            <a:ext cx="4521300" cy="563700"/>
          </a:xfrm>
          <a:prstGeom prst="rect">
            <a:avLst/>
          </a:prstGeom>
          <a:noFill/>
          <a:ln>
            <a:noFill/>
          </a:ln>
        </p:spPr>
        <p:txBody>
          <a:bodyPr spcFirstLastPara="1" wrap="square" lIns="91425" tIns="91425" rIns="91425" bIns="91425" anchor="t" anchorCtr="0">
            <a:noAutofit/>
          </a:bodyPr>
          <a:lstStyle/>
          <a:p>
            <a:pPr marL="342900" lvl="0" indent="-342900" algn="l" rtl="0">
              <a:spcBef>
                <a:spcPts val="0"/>
              </a:spcBef>
              <a:spcAft>
                <a:spcPts val="0"/>
              </a:spcAft>
              <a:buFont typeface="Wingdings" panose="05000000000000000000" pitchFamily="2" charset="2"/>
              <a:buChar char="v"/>
            </a:pPr>
            <a:r>
              <a:rPr lang="en-GB" sz="2400" b="1">
                <a:solidFill>
                  <a:srgbClr val="2C1F07"/>
                </a:solidFill>
                <a:latin typeface="Times New Roman"/>
                <a:ea typeface="Times New Roman"/>
                <a:cs typeface="Times New Roman"/>
                <a:sym typeface="Times New Roman"/>
              </a:rPr>
              <a:t>Image Steganography</a:t>
            </a:r>
            <a:endParaRPr sz="2400" b="1">
              <a:solidFill>
                <a:srgbClr val="2C1F07"/>
              </a:solidFill>
              <a:latin typeface="Times New Roman"/>
              <a:ea typeface="Times New Roman"/>
              <a:cs typeface="Times New Roman"/>
              <a:sym typeface="Times New Roman"/>
            </a:endParaRPr>
          </a:p>
        </p:txBody>
      </p:sp>
      <p:sp>
        <p:nvSpPr>
          <p:cNvPr id="90" name="Google Shape;90;p17"/>
          <p:cNvSpPr txBox="1"/>
          <p:nvPr/>
        </p:nvSpPr>
        <p:spPr>
          <a:xfrm>
            <a:off x="-65800" y="797850"/>
            <a:ext cx="4521300" cy="4351500"/>
          </a:xfrm>
          <a:prstGeom prst="rect">
            <a:avLst/>
          </a:prstGeom>
          <a:noFill/>
          <a:ln>
            <a:noFill/>
          </a:ln>
        </p:spPr>
        <p:txBody>
          <a:bodyPr spcFirstLastPara="1" wrap="square" lIns="91425" tIns="91425" rIns="91425" bIns="91425" anchor="t" anchorCtr="0">
            <a:noAutofit/>
          </a:bodyPr>
          <a:lstStyle/>
          <a:p>
            <a:pPr marL="457200" lvl="0" indent="-336550" algn="l" rtl="0">
              <a:lnSpc>
                <a:spcPct val="110000"/>
              </a:lnSpc>
              <a:spcBef>
                <a:spcPts val="0"/>
              </a:spcBef>
              <a:spcAft>
                <a:spcPts val="0"/>
              </a:spcAft>
              <a:buClr>
                <a:srgbClr val="2D3748"/>
              </a:buClr>
              <a:buSzPts val="1700"/>
              <a:buFont typeface="Times New Roman"/>
              <a:buChar char="●"/>
            </a:pPr>
            <a:r>
              <a:rPr lang="en-GB" sz="1500" b="1" dirty="0">
                <a:solidFill>
                  <a:schemeClr val="dk1"/>
                </a:solidFill>
                <a:latin typeface="Times New Roman"/>
                <a:ea typeface="Times New Roman"/>
                <a:cs typeface="Times New Roman"/>
                <a:sym typeface="Times New Roman"/>
              </a:rPr>
              <a:t>It can hiding the information by taking the cover object as image is defined as image steganography. In image steganography, pixel intensities are used to conceal the data.</a:t>
            </a:r>
            <a:endParaRPr sz="1500" b="1" dirty="0">
              <a:solidFill>
                <a:schemeClr val="dk1"/>
              </a:solidFill>
              <a:latin typeface="Times New Roman"/>
              <a:ea typeface="Times New Roman"/>
              <a:cs typeface="Times New Roman"/>
              <a:sym typeface="Times New Roman"/>
            </a:endParaRPr>
          </a:p>
          <a:p>
            <a:pPr marL="457200" lvl="0" indent="-336550" algn="l" rtl="0">
              <a:lnSpc>
                <a:spcPct val="110000"/>
              </a:lnSpc>
              <a:spcBef>
                <a:spcPts val="0"/>
              </a:spcBef>
              <a:spcAft>
                <a:spcPts val="0"/>
              </a:spcAft>
              <a:buClr>
                <a:srgbClr val="2D3748"/>
              </a:buClr>
              <a:buSzPts val="1700"/>
              <a:buFont typeface="Times New Roman"/>
              <a:buChar char="●"/>
            </a:pPr>
            <a:r>
              <a:rPr lang="en-GB" sz="1500" b="1" dirty="0">
                <a:solidFill>
                  <a:schemeClr val="dk1"/>
                </a:solidFill>
                <a:latin typeface="Times New Roman"/>
                <a:ea typeface="Times New Roman"/>
                <a:cs typeface="Times New Roman"/>
                <a:sym typeface="Times New Roman"/>
              </a:rPr>
              <a:t>In digital steganography, images are broadly utilized cover source because there are multiple bits presents in computer description of an image.</a:t>
            </a:r>
            <a:endParaRPr sz="1500" b="1" dirty="0">
              <a:solidFill>
                <a:schemeClr val="dk1"/>
              </a:solidFill>
              <a:latin typeface="Times New Roman"/>
              <a:ea typeface="Times New Roman"/>
              <a:cs typeface="Times New Roman"/>
              <a:sym typeface="Times New Roman"/>
            </a:endParaRPr>
          </a:p>
          <a:p>
            <a:pPr marL="457200" lvl="0" indent="-323850" algn="l" rtl="0">
              <a:lnSpc>
                <a:spcPct val="110000"/>
              </a:lnSpc>
              <a:spcBef>
                <a:spcPts val="0"/>
              </a:spcBef>
              <a:spcAft>
                <a:spcPts val="0"/>
              </a:spcAft>
              <a:buClr>
                <a:schemeClr val="dk1"/>
              </a:buClr>
              <a:buSzPts val="1500"/>
              <a:buFont typeface="Times New Roman"/>
              <a:buChar char="❖"/>
            </a:pPr>
            <a:r>
              <a:rPr lang="en-GB" sz="1500" b="1" dirty="0">
                <a:solidFill>
                  <a:schemeClr val="dk1"/>
                </a:solidFill>
                <a:latin typeface="Times New Roman"/>
                <a:ea typeface="Times New Roman"/>
                <a:cs typeface="Times New Roman"/>
                <a:sym typeface="Times New Roman"/>
              </a:rPr>
              <a:t> Few  Terms related to Image Steganography :-</a:t>
            </a:r>
            <a:endParaRPr sz="1500" b="1" dirty="0">
              <a:solidFill>
                <a:schemeClr val="dk1"/>
              </a:solidFill>
              <a:latin typeface="Times New Roman"/>
              <a:ea typeface="Times New Roman"/>
              <a:cs typeface="Times New Roman"/>
              <a:sym typeface="Times New Roman"/>
            </a:endParaRPr>
          </a:p>
          <a:p>
            <a:pPr marL="457200" lvl="0" indent="-323850" algn="l" rtl="0">
              <a:lnSpc>
                <a:spcPct val="110000"/>
              </a:lnSpc>
              <a:spcBef>
                <a:spcPts val="0"/>
              </a:spcBef>
              <a:spcAft>
                <a:spcPts val="0"/>
              </a:spcAft>
              <a:buClr>
                <a:schemeClr val="dk1"/>
              </a:buClr>
              <a:buSzPts val="1500"/>
              <a:buFont typeface="Times New Roman"/>
              <a:buChar char="★"/>
            </a:pPr>
            <a:r>
              <a:rPr lang="en-GB" sz="1500" b="1" dirty="0">
                <a:solidFill>
                  <a:srgbClr val="FF0000"/>
                </a:solidFill>
                <a:latin typeface="Times New Roman"/>
                <a:ea typeface="Times New Roman"/>
                <a:cs typeface="Times New Roman"/>
                <a:sym typeface="Times New Roman"/>
              </a:rPr>
              <a:t>Cover-Image</a:t>
            </a:r>
            <a:r>
              <a:rPr lang="en-GB" sz="1500" b="1" dirty="0">
                <a:solidFill>
                  <a:schemeClr val="dk1"/>
                </a:solidFill>
                <a:latin typeface="Times New Roman"/>
                <a:ea typeface="Times New Roman"/>
                <a:cs typeface="Times New Roman"/>
                <a:sym typeface="Times New Roman"/>
              </a:rPr>
              <a:t> - Original image which can be used as a carrier for hidden information</a:t>
            </a:r>
            <a:endParaRPr sz="1500" b="1" dirty="0">
              <a:solidFill>
                <a:schemeClr val="dk1"/>
              </a:solidFill>
              <a:latin typeface="Times New Roman"/>
              <a:ea typeface="Times New Roman"/>
              <a:cs typeface="Times New Roman"/>
              <a:sym typeface="Times New Roman"/>
            </a:endParaRPr>
          </a:p>
          <a:p>
            <a:pPr marL="457200" lvl="0" indent="-323850" algn="l" rtl="0">
              <a:lnSpc>
                <a:spcPct val="110000"/>
              </a:lnSpc>
              <a:spcBef>
                <a:spcPts val="0"/>
              </a:spcBef>
              <a:spcAft>
                <a:spcPts val="0"/>
              </a:spcAft>
              <a:buClr>
                <a:schemeClr val="dk1"/>
              </a:buClr>
              <a:buSzPts val="1500"/>
              <a:buFont typeface="Times New Roman"/>
              <a:buChar char="★"/>
            </a:pPr>
            <a:r>
              <a:rPr lang="en-GB" sz="1500" b="1" dirty="0" err="1">
                <a:solidFill>
                  <a:srgbClr val="FF0000"/>
                </a:solidFill>
                <a:latin typeface="Times New Roman"/>
                <a:ea typeface="Times New Roman"/>
                <a:cs typeface="Times New Roman"/>
                <a:sym typeface="Times New Roman"/>
              </a:rPr>
              <a:t>Stego</a:t>
            </a:r>
            <a:r>
              <a:rPr lang="en-GB" sz="1500" b="1" dirty="0">
                <a:solidFill>
                  <a:srgbClr val="FF0000"/>
                </a:solidFill>
                <a:latin typeface="Times New Roman"/>
                <a:ea typeface="Times New Roman"/>
                <a:cs typeface="Times New Roman"/>
                <a:sym typeface="Times New Roman"/>
              </a:rPr>
              <a:t>-Image </a:t>
            </a:r>
            <a:r>
              <a:rPr lang="en-GB" sz="1500" b="1" dirty="0">
                <a:solidFill>
                  <a:schemeClr val="dk1"/>
                </a:solidFill>
                <a:latin typeface="Times New Roman"/>
                <a:ea typeface="Times New Roman"/>
                <a:cs typeface="Times New Roman"/>
                <a:sym typeface="Times New Roman"/>
              </a:rPr>
              <a:t>- After embedding message into cover image is called a </a:t>
            </a:r>
            <a:r>
              <a:rPr lang="en-GB" sz="1500" b="1" dirty="0" err="1">
                <a:solidFill>
                  <a:schemeClr val="dk1"/>
                </a:solidFill>
                <a:latin typeface="Times New Roman"/>
                <a:ea typeface="Times New Roman"/>
                <a:cs typeface="Times New Roman"/>
                <a:sym typeface="Times New Roman"/>
              </a:rPr>
              <a:t>stego</a:t>
            </a:r>
            <a:r>
              <a:rPr lang="en-GB" sz="1500" b="1" dirty="0">
                <a:solidFill>
                  <a:schemeClr val="dk1"/>
                </a:solidFill>
                <a:latin typeface="Times New Roman"/>
                <a:ea typeface="Times New Roman"/>
                <a:cs typeface="Times New Roman"/>
                <a:sym typeface="Times New Roman"/>
              </a:rPr>
              <a:t>-image</a:t>
            </a:r>
            <a:endParaRPr sz="1500" b="1" dirty="0">
              <a:solidFill>
                <a:schemeClr val="dk1"/>
              </a:solidFill>
              <a:latin typeface="Times New Roman"/>
              <a:ea typeface="Times New Roman"/>
              <a:cs typeface="Times New Roman"/>
              <a:sym typeface="Times New Roman"/>
            </a:endParaRPr>
          </a:p>
          <a:p>
            <a:pPr marL="457200" lvl="0" indent="-323850" algn="l" rtl="0">
              <a:lnSpc>
                <a:spcPct val="110000"/>
              </a:lnSpc>
              <a:spcBef>
                <a:spcPts val="0"/>
              </a:spcBef>
              <a:spcAft>
                <a:spcPts val="0"/>
              </a:spcAft>
              <a:buClr>
                <a:schemeClr val="dk1"/>
              </a:buClr>
              <a:buSzPts val="1500"/>
              <a:buFont typeface="Times New Roman"/>
              <a:buChar char="★"/>
            </a:pPr>
            <a:r>
              <a:rPr lang="en-GB" sz="1500" b="1" dirty="0" err="1">
                <a:solidFill>
                  <a:srgbClr val="FF0000"/>
                </a:solidFill>
                <a:latin typeface="Times New Roman"/>
                <a:ea typeface="Times New Roman"/>
                <a:cs typeface="Times New Roman"/>
                <a:sym typeface="Times New Roman"/>
              </a:rPr>
              <a:t>Stego</a:t>
            </a:r>
            <a:r>
              <a:rPr lang="en-GB" sz="1500" b="1" dirty="0">
                <a:solidFill>
                  <a:srgbClr val="FF0000"/>
                </a:solidFill>
                <a:latin typeface="Times New Roman"/>
                <a:ea typeface="Times New Roman"/>
                <a:cs typeface="Times New Roman"/>
                <a:sym typeface="Times New Roman"/>
              </a:rPr>
              <a:t>-Key</a:t>
            </a:r>
            <a:r>
              <a:rPr lang="en-GB" sz="1500" b="1" dirty="0">
                <a:solidFill>
                  <a:schemeClr val="dk1"/>
                </a:solidFill>
                <a:latin typeface="Times New Roman"/>
                <a:ea typeface="Times New Roman"/>
                <a:cs typeface="Times New Roman"/>
                <a:sym typeface="Times New Roman"/>
              </a:rPr>
              <a:t> - A key can be used for embedding or deriving the messages from cover-images and </a:t>
            </a:r>
            <a:r>
              <a:rPr lang="en-GB" sz="1500" b="1" dirty="0" err="1">
                <a:solidFill>
                  <a:schemeClr val="dk1"/>
                </a:solidFill>
                <a:latin typeface="Times New Roman"/>
                <a:ea typeface="Times New Roman"/>
                <a:cs typeface="Times New Roman"/>
                <a:sym typeface="Times New Roman"/>
              </a:rPr>
              <a:t>stego</a:t>
            </a:r>
            <a:r>
              <a:rPr lang="en-GB" sz="1500" b="1" dirty="0">
                <a:solidFill>
                  <a:schemeClr val="dk1"/>
                </a:solidFill>
                <a:latin typeface="Times New Roman"/>
                <a:ea typeface="Times New Roman"/>
                <a:cs typeface="Times New Roman"/>
                <a:sym typeface="Times New Roman"/>
              </a:rPr>
              <a:t>-images </a:t>
            </a:r>
            <a:endParaRPr sz="1500" b="1" dirty="0">
              <a:solidFill>
                <a:schemeClr val="dk1"/>
              </a:solidFill>
              <a:latin typeface="Times New Roman"/>
              <a:ea typeface="Times New Roman"/>
              <a:cs typeface="Times New Roman"/>
              <a:sym typeface="Times New Roman"/>
            </a:endParaRPr>
          </a:p>
        </p:txBody>
      </p:sp>
      <p:pic>
        <p:nvPicPr>
          <p:cNvPr id="91" name="Google Shape;91;p17"/>
          <p:cNvPicPr preferRelativeResize="0"/>
          <p:nvPr/>
        </p:nvPicPr>
        <p:blipFill>
          <a:blip r:embed="rId4">
            <a:alphaModFix/>
          </a:blip>
          <a:stretch>
            <a:fillRect/>
          </a:stretch>
        </p:blipFill>
        <p:spPr>
          <a:xfrm>
            <a:off x="4622700" y="797850"/>
            <a:ext cx="4521300" cy="435139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77"/>
        <p:cNvGrpSpPr/>
        <p:nvPr/>
      </p:nvGrpSpPr>
      <p:grpSpPr>
        <a:xfrm>
          <a:off x="0" y="0"/>
          <a:ext cx="0" cy="0"/>
          <a:chOff x="0" y="0"/>
          <a:chExt cx="0" cy="0"/>
        </a:xfrm>
      </p:grpSpPr>
      <p:sp>
        <p:nvSpPr>
          <p:cNvPr id="78" name="Google Shape;78;p16"/>
          <p:cNvSpPr txBox="1"/>
          <p:nvPr/>
        </p:nvSpPr>
        <p:spPr>
          <a:xfrm>
            <a:off x="7848600" y="4838700"/>
            <a:ext cx="1269900" cy="254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GB" sz="800">
                <a:solidFill>
                  <a:srgbClr val="FFFFFF"/>
                </a:solidFill>
                <a:latin typeface="Lexend"/>
                <a:ea typeface="Lexend"/>
                <a:cs typeface="Lexend"/>
                <a:sym typeface="Lexend"/>
              </a:rPr>
              <a:t>Photo by </a:t>
            </a:r>
            <a:r>
              <a:rPr lang="en-GB" sz="800" u="sng">
                <a:solidFill>
                  <a:srgbClr val="FFFFFF"/>
                </a:solidFill>
                <a:latin typeface="Lexend"/>
                <a:ea typeface="Lexend"/>
                <a:cs typeface="Lexend"/>
                <a:sym typeface="Lexend"/>
                <a:hlinkClick r:id="rId3">
                  <a:extLst>
                    <a:ext uri="{A12FA001-AC4F-418D-AE19-62706E023703}">
                      <ahyp:hlinkClr xmlns:ahyp="http://schemas.microsoft.com/office/drawing/2018/hyperlinkcolor" val="tx"/>
                    </a:ext>
                  </a:extLst>
                </a:hlinkClick>
              </a:rPr>
              <a:t>Pixabay</a:t>
            </a:r>
            <a:endParaRPr sz="800">
              <a:solidFill>
                <a:srgbClr val="FFFFFF"/>
              </a:solidFill>
              <a:latin typeface="Lexend"/>
              <a:ea typeface="Lexend"/>
              <a:cs typeface="Lexend"/>
              <a:sym typeface="Lexend"/>
            </a:endParaRPr>
          </a:p>
        </p:txBody>
      </p:sp>
      <p:sp>
        <p:nvSpPr>
          <p:cNvPr id="79" name="Google Shape;79;p16"/>
          <p:cNvSpPr/>
          <p:nvPr/>
        </p:nvSpPr>
        <p:spPr>
          <a:xfrm>
            <a:off x="0" y="0"/>
            <a:ext cx="9144000" cy="63600"/>
          </a:xfrm>
          <a:prstGeom prst="rect">
            <a:avLst/>
          </a:prstGeom>
          <a:solidFill>
            <a:srgbClr val="B91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16"/>
          <p:cNvSpPr txBox="1"/>
          <p:nvPr/>
        </p:nvSpPr>
        <p:spPr>
          <a:xfrm>
            <a:off x="508000" y="526025"/>
            <a:ext cx="4521300" cy="6168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GB" sz="2400" b="1" dirty="0">
                <a:solidFill>
                  <a:srgbClr val="2C1F07"/>
                </a:solidFill>
                <a:latin typeface="Times New Roman"/>
                <a:ea typeface="Times New Roman"/>
                <a:cs typeface="Times New Roman"/>
                <a:sym typeface="Times New Roman"/>
              </a:rPr>
              <a:t>Types of  Steganography</a:t>
            </a:r>
            <a:endParaRPr sz="2400" b="1" dirty="0">
              <a:solidFill>
                <a:srgbClr val="2C1F07"/>
              </a:solidFill>
              <a:latin typeface="Times New Roman"/>
              <a:ea typeface="Times New Roman"/>
              <a:cs typeface="Times New Roman"/>
              <a:sym typeface="Times New Roman"/>
            </a:endParaRPr>
          </a:p>
          <a:p>
            <a:pPr marL="0" lvl="0" indent="0" algn="l" rtl="0">
              <a:lnSpc>
                <a:spcPct val="300000"/>
              </a:lnSpc>
              <a:spcBef>
                <a:spcPts val="1000"/>
              </a:spcBef>
              <a:spcAft>
                <a:spcPts val="0"/>
              </a:spcAft>
              <a:buNone/>
            </a:pPr>
            <a:endParaRPr sz="2400" b="1" dirty="0">
              <a:solidFill>
                <a:srgbClr val="2C1F07"/>
              </a:solidFill>
              <a:latin typeface="Times New Roman"/>
              <a:ea typeface="Times New Roman"/>
              <a:cs typeface="Times New Roman"/>
              <a:sym typeface="Times New Roman"/>
            </a:endParaRPr>
          </a:p>
          <a:p>
            <a:pPr marL="0" lvl="0" indent="0" algn="l" rtl="0">
              <a:lnSpc>
                <a:spcPct val="150000"/>
              </a:lnSpc>
              <a:spcBef>
                <a:spcPts val="1000"/>
              </a:spcBef>
              <a:spcAft>
                <a:spcPts val="0"/>
              </a:spcAft>
              <a:buNone/>
            </a:pPr>
            <a:endParaRPr sz="2400" b="1" dirty="0">
              <a:solidFill>
                <a:srgbClr val="2C1F07"/>
              </a:solidFill>
              <a:latin typeface="Times New Roman"/>
              <a:ea typeface="Times New Roman"/>
              <a:cs typeface="Times New Roman"/>
              <a:sym typeface="Times New Roman"/>
            </a:endParaRPr>
          </a:p>
          <a:p>
            <a:pPr marL="0" lvl="0" indent="0" algn="l" rtl="0">
              <a:lnSpc>
                <a:spcPct val="150000"/>
              </a:lnSpc>
              <a:spcBef>
                <a:spcPts val="1000"/>
              </a:spcBef>
              <a:spcAft>
                <a:spcPts val="1000"/>
              </a:spcAft>
              <a:buNone/>
            </a:pPr>
            <a:endParaRPr sz="2400" b="1" dirty="0">
              <a:solidFill>
                <a:srgbClr val="2C1F07"/>
              </a:solidFill>
              <a:latin typeface="Times New Roman"/>
              <a:ea typeface="Times New Roman"/>
              <a:cs typeface="Times New Roman"/>
              <a:sym typeface="Times New Roman"/>
            </a:endParaRPr>
          </a:p>
        </p:txBody>
      </p:sp>
      <p:sp>
        <p:nvSpPr>
          <p:cNvPr id="81" name="Google Shape;81;p16"/>
          <p:cNvSpPr txBox="1"/>
          <p:nvPr/>
        </p:nvSpPr>
        <p:spPr>
          <a:xfrm>
            <a:off x="804125" y="1605250"/>
            <a:ext cx="4521300" cy="2627100"/>
          </a:xfrm>
          <a:prstGeom prst="rect">
            <a:avLst/>
          </a:prstGeom>
          <a:noFill/>
          <a:ln>
            <a:noFill/>
          </a:ln>
        </p:spPr>
        <p:txBody>
          <a:bodyPr spcFirstLastPara="1" wrap="square" lIns="91425" tIns="91425" rIns="91425" bIns="91425" anchor="t" anchorCtr="0">
            <a:noAutofit/>
          </a:bodyPr>
          <a:lstStyle/>
          <a:p>
            <a:pPr marL="457200" lvl="0" indent="-323850" algn="l" rtl="0">
              <a:lnSpc>
                <a:spcPct val="200000"/>
              </a:lnSpc>
              <a:spcBef>
                <a:spcPts val="0"/>
              </a:spcBef>
              <a:spcAft>
                <a:spcPts val="0"/>
              </a:spcAft>
              <a:buClr>
                <a:srgbClr val="262626"/>
              </a:buClr>
              <a:buSzPts val="1500"/>
              <a:buFont typeface="Times New Roman"/>
              <a:buChar char="●"/>
            </a:pPr>
            <a:r>
              <a:rPr lang="en-GB" sz="1500" b="1" dirty="0">
                <a:solidFill>
                  <a:srgbClr val="262626"/>
                </a:solidFill>
                <a:latin typeface="Times New Roman"/>
                <a:ea typeface="Times New Roman"/>
                <a:cs typeface="Times New Roman"/>
                <a:sym typeface="Times New Roman"/>
              </a:rPr>
              <a:t>Text Steganography </a:t>
            </a:r>
            <a:endParaRPr sz="1500" b="1" dirty="0">
              <a:solidFill>
                <a:srgbClr val="262626"/>
              </a:solidFill>
              <a:latin typeface="Times New Roman"/>
              <a:ea typeface="Times New Roman"/>
              <a:cs typeface="Times New Roman"/>
              <a:sym typeface="Times New Roman"/>
            </a:endParaRPr>
          </a:p>
          <a:p>
            <a:pPr marL="457200" lvl="0" indent="-323850" algn="l" rtl="0">
              <a:lnSpc>
                <a:spcPct val="200000"/>
              </a:lnSpc>
              <a:spcBef>
                <a:spcPts val="0"/>
              </a:spcBef>
              <a:spcAft>
                <a:spcPts val="0"/>
              </a:spcAft>
              <a:buClr>
                <a:srgbClr val="262626"/>
              </a:buClr>
              <a:buSzPts val="1500"/>
              <a:buFont typeface="Times New Roman"/>
              <a:buChar char="●"/>
            </a:pPr>
            <a:r>
              <a:rPr lang="en-GB" sz="1500" b="1" dirty="0">
                <a:solidFill>
                  <a:srgbClr val="262626"/>
                </a:solidFill>
                <a:latin typeface="Times New Roman"/>
                <a:ea typeface="Times New Roman"/>
                <a:cs typeface="Times New Roman"/>
                <a:sym typeface="Times New Roman"/>
              </a:rPr>
              <a:t>Image Steganography </a:t>
            </a:r>
            <a:endParaRPr sz="1500" b="1" dirty="0">
              <a:solidFill>
                <a:srgbClr val="262626"/>
              </a:solidFill>
              <a:latin typeface="Times New Roman"/>
              <a:ea typeface="Times New Roman"/>
              <a:cs typeface="Times New Roman"/>
              <a:sym typeface="Times New Roman"/>
            </a:endParaRPr>
          </a:p>
          <a:p>
            <a:pPr marL="457200" lvl="0" indent="-323850" algn="l" rtl="0">
              <a:lnSpc>
                <a:spcPct val="200000"/>
              </a:lnSpc>
              <a:spcBef>
                <a:spcPts val="0"/>
              </a:spcBef>
              <a:spcAft>
                <a:spcPts val="0"/>
              </a:spcAft>
              <a:buClr>
                <a:srgbClr val="262626"/>
              </a:buClr>
              <a:buSzPts val="1500"/>
              <a:buFont typeface="Times New Roman"/>
              <a:buChar char="●"/>
            </a:pPr>
            <a:r>
              <a:rPr lang="en-GB" sz="1500" b="1" dirty="0">
                <a:solidFill>
                  <a:srgbClr val="262626"/>
                </a:solidFill>
                <a:latin typeface="Times New Roman"/>
                <a:ea typeface="Times New Roman"/>
                <a:cs typeface="Times New Roman"/>
                <a:sym typeface="Times New Roman"/>
              </a:rPr>
              <a:t>Video Steganography </a:t>
            </a:r>
            <a:endParaRPr sz="1500" b="1" dirty="0">
              <a:solidFill>
                <a:srgbClr val="262626"/>
              </a:solidFill>
              <a:latin typeface="Times New Roman"/>
              <a:ea typeface="Times New Roman"/>
              <a:cs typeface="Times New Roman"/>
              <a:sym typeface="Times New Roman"/>
            </a:endParaRPr>
          </a:p>
          <a:p>
            <a:pPr marL="457200" lvl="0" indent="-323850" algn="l" rtl="0">
              <a:lnSpc>
                <a:spcPct val="200000"/>
              </a:lnSpc>
              <a:spcBef>
                <a:spcPts val="0"/>
              </a:spcBef>
              <a:spcAft>
                <a:spcPts val="0"/>
              </a:spcAft>
              <a:buClr>
                <a:srgbClr val="262626"/>
              </a:buClr>
              <a:buSzPts val="1500"/>
              <a:buFont typeface="Times New Roman"/>
              <a:buChar char="●"/>
            </a:pPr>
            <a:r>
              <a:rPr lang="en-GB" sz="1500" b="1" dirty="0">
                <a:solidFill>
                  <a:srgbClr val="262626"/>
                </a:solidFill>
                <a:latin typeface="Times New Roman"/>
                <a:ea typeface="Times New Roman"/>
                <a:cs typeface="Times New Roman"/>
                <a:sym typeface="Times New Roman"/>
              </a:rPr>
              <a:t>Audio Steganography </a:t>
            </a:r>
            <a:endParaRPr sz="1500" b="1" dirty="0">
              <a:solidFill>
                <a:srgbClr val="262626"/>
              </a:solidFill>
              <a:latin typeface="Times New Roman"/>
              <a:ea typeface="Times New Roman"/>
              <a:cs typeface="Times New Roman"/>
              <a:sym typeface="Times New Roman"/>
            </a:endParaRPr>
          </a:p>
          <a:p>
            <a:pPr marL="457200" lvl="0" indent="-323850" algn="l" rtl="0">
              <a:lnSpc>
                <a:spcPct val="200000"/>
              </a:lnSpc>
              <a:spcBef>
                <a:spcPts val="0"/>
              </a:spcBef>
              <a:spcAft>
                <a:spcPts val="0"/>
              </a:spcAft>
              <a:buClr>
                <a:srgbClr val="262626"/>
              </a:buClr>
              <a:buSzPts val="1500"/>
              <a:buFont typeface="Times New Roman"/>
              <a:buChar char="●"/>
            </a:pPr>
            <a:r>
              <a:rPr lang="en-GB" sz="1500" b="1" dirty="0">
                <a:solidFill>
                  <a:srgbClr val="262626"/>
                </a:solidFill>
                <a:latin typeface="Times New Roman"/>
                <a:ea typeface="Times New Roman"/>
                <a:cs typeface="Times New Roman"/>
                <a:sym typeface="Times New Roman"/>
              </a:rPr>
              <a:t>Network Steganography</a:t>
            </a:r>
            <a:endParaRPr sz="1500" b="1" dirty="0">
              <a:solidFill>
                <a:srgbClr val="262626"/>
              </a:solidFill>
              <a:latin typeface="Times New Roman"/>
              <a:ea typeface="Times New Roman"/>
              <a:cs typeface="Times New Roman"/>
              <a:sym typeface="Times New Roman"/>
            </a:endParaRPr>
          </a:p>
          <a:p>
            <a:pPr marL="457200" lvl="0" indent="-323850" algn="l" rtl="0">
              <a:lnSpc>
                <a:spcPct val="200000"/>
              </a:lnSpc>
              <a:spcBef>
                <a:spcPts val="0"/>
              </a:spcBef>
              <a:spcAft>
                <a:spcPts val="0"/>
              </a:spcAft>
              <a:buClr>
                <a:srgbClr val="262626"/>
              </a:buClr>
              <a:buSzPts val="1500"/>
              <a:buFont typeface="Times New Roman"/>
              <a:buChar char="●"/>
            </a:pPr>
            <a:r>
              <a:rPr lang="en-GB" sz="1500" b="1" dirty="0">
                <a:solidFill>
                  <a:srgbClr val="262626"/>
                </a:solidFill>
                <a:latin typeface="Times New Roman"/>
                <a:ea typeface="Times New Roman"/>
                <a:cs typeface="Times New Roman"/>
                <a:sym typeface="Times New Roman"/>
              </a:rPr>
              <a:t>Email Steganography</a:t>
            </a:r>
            <a:endParaRPr sz="1500" b="1" dirty="0">
              <a:solidFill>
                <a:srgbClr val="262626"/>
              </a:solidFill>
              <a:latin typeface="Times New Roman"/>
              <a:ea typeface="Times New Roman"/>
              <a:cs typeface="Times New Roman"/>
              <a:sym typeface="Times New Roman"/>
            </a:endParaRPr>
          </a:p>
        </p:txBody>
      </p:sp>
      <p:pic>
        <p:nvPicPr>
          <p:cNvPr id="82" name="Google Shape;82;p16"/>
          <p:cNvPicPr preferRelativeResize="0"/>
          <p:nvPr/>
        </p:nvPicPr>
        <p:blipFill>
          <a:blip r:embed="rId4">
            <a:alphaModFix/>
          </a:blip>
          <a:stretch>
            <a:fillRect/>
          </a:stretch>
        </p:blipFill>
        <p:spPr>
          <a:xfrm>
            <a:off x="5166325" y="908750"/>
            <a:ext cx="3809900" cy="401309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Google Shape;78;p16">
            <a:extLst>
              <a:ext uri="{FF2B5EF4-FFF2-40B4-BE49-F238E27FC236}">
                <a16:creationId xmlns:a16="http://schemas.microsoft.com/office/drawing/2014/main" id="{DBD99971-EB61-E6E2-2782-18A62077F449}"/>
              </a:ext>
            </a:extLst>
          </p:cNvPr>
          <p:cNvSpPr txBox="1"/>
          <p:nvPr/>
        </p:nvSpPr>
        <p:spPr>
          <a:xfrm>
            <a:off x="7848600" y="4838700"/>
            <a:ext cx="1269900" cy="254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GB" sz="800">
                <a:solidFill>
                  <a:srgbClr val="FFFFFF"/>
                </a:solidFill>
                <a:latin typeface="Lexend"/>
                <a:ea typeface="Lexend"/>
                <a:cs typeface="Lexend"/>
                <a:sym typeface="Lexend"/>
              </a:rPr>
              <a:t>Photo by </a:t>
            </a:r>
            <a:r>
              <a:rPr lang="en-GB" sz="800" u="sng">
                <a:solidFill>
                  <a:srgbClr val="FFFFFF"/>
                </a:solidFill>
                <a:latin typeface="Lexend"/>
                <a:ea typeface="Lexend"/>
                <a:cs typeface="Lexend"/>
                <a:sym typeface="Lexend"/>
                <a:hlinkClick r:id="rId2">
                  <a:extLst>
                    <a:ext uri="{A12FA001-AC4F-418D-AE19-62706E023703}">
                      <ahyp:hlinkClr xmlns:ahyp="http://schemas.microsoft.com/office/drawing/2018/hyperlinkcolor" val="tx"/>
                    </a:ext>
                  </a:extLst>
                </a:hlinkClick>
              </a:rPr>
              <a:t>Pixabay</a:t>
            </a:r>
            <a:endParaRPr sz="800">
              <a:solidFill>
                <a:srgbClr val="FFFFFF"/>
              </a:solidFill>
              <a:latin typeface="Lexend"/>
              <a:ea typeface="Lexend"/>
              <a:cs typeface="Lexend"/>
              <a:sym typeface="Lexend"/>
            </a:endParaRPr>
          </a:p>
        </p:txBody>
      </p:sp>
      <p:sp>
        <p:nvSpPr>
          <p:cNvPr id="3" name="Google Shape;79;p16">
            <a:extLst>
              <a:ext uri="{FF2B5EF4-FFF2-40B4-BE49-F238E27FC236}">
                <a16:creationId xmlns:a16="http://schemas.microsoft.com/office/drawing/2014/main" id="{B37C3977-F07C-646E-C000-E03B08350C49}"/>
              </a:ext>
            </a:extLst>
          </p:cNvPr>
          <p:cNvSpPr/>
          <p:nvPr/>
        </p:nvSpPr>
        <p:spPr>
          <a:xfrm>
            <a:off x="0" y="0"/>
            <a:ext cx="9144000" cy="63600"/>
          </a:xfrm>
          <a:prstGeom prst="rect">
            <a:avLst/>
          </a:prstGeom>
          <a:solidFill>
            <a:srgbClr val="B91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80;p16">
            <a:extLst>
              <a:ext uri="{FF2B5EF4-FFF2-40B4-BE49-F238E27FC236}">
                <a16:creationId xmlns:a16="http://schemas.microsoft.com/office/drawing/2014/main" id="{F6C06047-D7FB-3208-79C2-A03250DC4F4D}"/>
              </a:ext>
            </a:extLst>
          </p:cNvPr>
          <p:cNvSpPr txBox="1"/>
          <p:nvPr/>
        </p:nvSpPr>
        <p:spPr>
          <a:xfrm>
            <a:off x="543560" y="379959"/>
            <a:ext cx="8056880" cy="616800"/>
          </a:xfrm>
          <a:prstGeom prst="rect">
            <a:avLst/>
          </a:prstGeom>
          <a:noFill/>
          <a:ln>
            <a:noFill/>
          </a:ln>
        </p:spPr>
        <p:txBody>
          <a:bodyPr spcFirstLastPara="1" wrap="square" lIns="91425" tIns="91425" rIns="91425" bIns="91425" anchor="t" anchorCtr="0">
            <a:noAutofit/>
          </a:bodyPr>
          <a:lstStyle/>
          <a:p>
            <a:pPr marL="342900" lvl="0" indent="-342900" algn="ctr" rtl="0">
              <a:lnSpc>
                <a:spcPct val="150000"/>
              </a:lnSpc>
              <a:spcBef>
                <a:spcPts val="0"/>
              </a:spcBef>
              <a:spcAft>
                <a:spcPts val="0"/>
              </a:spcAft>
              <a:buFont typeface="Wingdings" panose="05000000000000000000" pitchFamily="2" charset="2"/>
              <a:buChar char="v"/>
            </a:pPr>
            <a:r>
              <a:rPr lang="en-GB" sz="2400" b="1" dirty="0">
                <a:solidFill>
                  <a:srgbClr val="2C1F07"/>
                </a:solidFill>
                <a:latin typeface="Times New Roman"/>
                <a:ea typeface="Times New Roman"/>
                <a:cs typeface="Times New Roman"/>
                <a:sym typeface="Times New Roman"/>
              </a:rPr>
              <a:t>Objective</a:t>
            </a:r>
          </a:p>
          <a:p>
            <a:pPr marL="0" lvl="0" indent="0" algn="l" rtl="0">
              <a:lnSpc>
                <a:spcPct val="300000"/>
              </a:lnSpc>
              <a:spcBef>
                <a:spcPts val="1000"/>
              </a:spcBef>
              <a:spcAft>
                <a:spcPts val="0"/>
              </a:spcAft>
              <a:buNone/>
            </a:pPr>
            <a:endParaRPr lang="en-IN" sz="2400" b="1" dirty="0">
              <a:solidFill>
                <a:srgbClr val="2C1F07"/>
              </a:solidFill>
              <a:latin typeface="Times New Roman"/>
              <a:ea typeface="Times New Roman"/>
              <a:cs typeface="Times New Roman"/>
              <a:sym typeface="Times New Roman"/>
            </a:endParaRPr>
          </a:p>
          <a:p>
            <a:pPr marL="0" lvl="0" indent="0" algn="l" rtl="0">
              <a:lnSpc>
                <a:spcPct val="150000"/>
              </a:lnSpc>
              <a:spcBef>
                <a:spcPts val="1000"/>
              </a:spcBef>
              <a:spcAft>
                <a:spcPts val="0"/>
              </a:spcAft>
              <a:buNone/>
            </a:pPr>
            <a:endParaRPr lang="en-IN" sz="2400" b="1" dirty="0">
              <a:solidFill>
                <a:srgbClr val="2C1F07"/>
              </a:solidFill>
              <a:latin typeface="Times New Roman"/>
              <a:ea typeface="Times New Roman"/>
              <a:cs typeface="Times New Roman"/>
              <a:sym typeface="Times New Roman"/>
            </a:endParaRPr>
          </a:p>
          <a:p>
            <a:pPr marL="0" lvl="0" indent="0" algn="l" rtl="0">
              <a:lnSpc>
                <a:spcPct val="150000"/>
              </a:lnSpc>
              <a:spcBef>
                <a:spcPts val="1000"/>
              </a:spcBef>
              <a:spcAft>
                <a:spcPts val="1000"/>
              </a:spcAft>
              <a:buNone/>
            </a:pPr>
            <a:endParaRPr lang="en-IN" sz="2400" b="1" dirty="0">
              <a:solidFill>
                <a:srgbClr val="2C1F07"/>
              </a:solidFill>
              <a:latin typeface="Times New Roman"/>
              <a:ea typeface="Times New Roman"/>
              <a:cs typeface="Times New Roman"/>
              <a:sym typeface="Times New Roman"/>
            </a:endParaRPr>
          </a:p>
        </p:txBody>
      </p:sp>
      <p:sp>
        <p:nvSpPr>
          <p:cNvPr id="5" name="Google Shape;81;p16">
            <a:extLst>
              <a:ext uri="{FF2B5EF4-FFF2-40B4-BE49-F238E27FC236}">
                <a16:creationId xmlns:a16="http://schemas.microsoft.com/office/drawing/2014/main" id="{6AA1FC8E-811B-AEBF-F0BB-7BD8C159B7E5}"/>
              </a:ext>
            </a:extLst>
          </p:cNvPr>
          <p:cNvSpPr txBox="1"/>
          <p:nvPr/>
        </p:nvSpPr>
        <p:spPr>
          <a:xfrm>
            <a:off x="804125" y="1605249"/>
            <a:ext cx="4521300" cy="3316595"/>
          </a:xfrm>
          <a:prstGeom prst="rect">
            <a:avLst/>
          </a:prstGeom>
          <a:noFill/>
          <a:ln>
            <a:noFill/>
          </a:ln>
        </p:spPr>
        <p:txBody>
          <a:bodyPr spcFirstLastPara="1" wrap="square" lIns="91425" tIns="91425" rIns="91425" bIns="91425" anchor="t" anchorCtr="0">
            <a:noAutofit/>
          </a:bodyPr>
          <a:lstStyle/>
          <a:p>
            <a:pPr algn="l">
              <a:lnSpc>
                <a:spcPct val="150000"/>
              </a:lnSpc>
              <a:buFont typeface="+mj-lt"/>
              <a:buAutoNum type="arabicPeriod"/>
            </a:pPr>
            <a:r>
              <a:rPr lang="en-US" sz="1500" b="1" i="0" dirty="0">
                <a:solidFill>
                  <a:schemeClr val="tx1"/>
                </a:solidFill>
                <a:effectLst/>
                <a:latin typeface="Times New Roman" panose="02020603050405020304" pitchFamily="18" charset="0"/>
                <a:cs typeface="Times New Roman" panose="02020603050405020304" pitchFamily="18" charset="0"/>
              </a:rPr>
              <a:t>Confidentiality</a:t>
            </a:r>
            <a:r>
              <a:rPr lang="en-US" sz="1500" b="0" i="0" dirty="0">
                <a:solidFill>
                  <a:schemeClr val="tx1"/>
                </a:solidFill>
                <a:effectLst/>
                <a:latin typeface="Times New Roman" panose="02020603050405020304" pitchFamily="18" charset="0"/>
                <a:cs typeface="Times New Roman" panose="02020603050405020304" pitchFamily="18" charset="0"/>
              </a:rPr>
              <a:t>: Hide sensitive information within an image to ensure its secrecy.</a:t>
            </a:r>
          </a:p>
          <a:p>
            <a:pPr algn="l">
              <a:lnSpc>
                <a:spcPct val="150000"/>
              </a:lnSpc>
              <a:buFont typeface="+mj-lt"/>
              <a:buAutoNum type="arabicPeriod"/>
            </a:pPr>
            <a:r>
              <a:rPr lang="en-US" sz="1500" b="1" i="0" dirty="0">
                <a:solidFill>
                  <a:schemeClr val="tx1"/>
                </a:solidFill>
                <a:effectLst/>
                <a:latin typeface="Times New Roman" panose="02020603050405020304" pitchFamily="18" charset="0"/>
                <a:cs typeface="Times New Roman" panose="02020603050405020304" pitchFamily="18" charset="0"/>
              </a:rPr>
              <a:t>Covert Communication</a:t>
            </a:r>
            <a:r>
              <a:rPr lang="en-US" sz="1500" b="0" i="0" dirty="0">
                <a:solidFill>
                  <a:schemeClr val="tx1"/>
                </a:solidFill>
                <a:effectLst/>
                <a:latin typeface="Times New Roman" panose="02020603050405020304" pitchFamily="18" charset="0"/>
                <a:cs typeface="Times New Roman" panose="02020603050405020304" pitchFamily="18" charset="0"/>
              </a:rPr>
              <a:t>: Enable the exchange of confidential data without arousing suspicion.</a:t>
            </a:r>
          </a:p>
          <a:p>
            <a:pPr algn="l">
              <a:lnSpc>
                <a:spcPct val="150000"/>
              </a:lnSpc>
              <a:buFont typeface="+mj-lt"/>
              <a:buAutoNum type="arabicPeriod"/>
            </a:pPr>
            <a:r>
              <a:rPr lang="en-US" sz="1500" b="1" i="0" dirty="0">
                <a:solidFill>
                  <a:schemeClr val="tx1"/>
                </a:solidFill>
                <a:effectLst/>
                <a:latin typeface="Times New Roman" panose="02020603050405020304" pitchFamily="18" charset="0"/>
                <a:cs typeface="Times New Roman" panose="02020603050405020304" pitchFamily="18" charset="0"/>
              </a:rPr>
              <a:t>Security Enhancement</a:t>
            </a:r>
            <a:r>
              <a:rPr lang="en-US" sz="1500" b="0" i="0" dirty="0">
                <a:solidFill>
                  <a:schemeClr val="tx1"/>
                </a:solidFill>
                <a:effectLst/>
                <a:latin typeface="Times New Roman" panose="02020603050405020304" pitchFamily="18" charset="0"/>
                <a:cs typeface="Times New Roman" panose="02020603050405020304" pitchFamily="18" charset="0"/>
              </a:rPr>
              <a:t>: Provide an additional layer of protection for transmitted information.</a:t>
            </a:r>
          </a:p>
          <a:p>
            <a:pPr algn="l">
              <a:lnSpc>
                <a:spcPct val="150000"/>
              </a:lnSpc>
              <a:buFont typeface="+mj-lt"/>
              <a:buAutoNum type="arabicPeriod"/>
            </a:pPr>
            <a:r>
              <a:rPr lang="en-US" sz="1500" b="1" i="0" dirty="0">
                <a:solidFill>
                  <a:schemeClr val="tx1"/>
                </a:solidFill>
                <a:effectLst/>
                <a:latin typeface="Times New Roman" panose="02020603050405020304" pitchFamily="18" charset="0"/>
                <a:cs typeface="Times New Roman" panose="02020603050405020304" pitchFamily="18" charset="0"/>
              </a:rPr>
              <a:t>Steganalysis Resistance</a:t>
            </a:r>
            <a:r>
              <a:rPr lang="en-US" sz="1500" b="0" i="0" dirty="0">
                <a:solidFill>
                  <a:schemeClr val="tx1"/>
                </a:solidFill>
                <a:effectLst/>
                <a:latin typeface="Times New Roman" panose="02020603050405020304" pitchFamily="18" charset="0"/>
                <a:cs typeface="Times New Roman" panose="02020603050405020304" pitchFamily="18" charset="0"/>
              </a:rPr>
              <a:t>: Make it difficult for adversaries to detect the presence of hidden data</a:t>
            </a:r>
            <a:r>
              <a:rPr lang="en-US" sz="1500" b="0" i="0" dirty="0">
                <a:solidFill>
                  <a:srgbClr val="D1D5DB"/>
                </a:solidFill>
                <a:effectLst/>
                <a:latin typeface="Söhne"/>
              </a:rPr>
              <a:t>.</a:t>
            </a:r>
          </a:p>
        </p:txBody>
      </p:sp>
      <p:pic>
        <p:nvPicPr>
          <p:cNvPr id="1026" name="Picture 2">
            <a:extLst>
              <a:ext uri="{FF2B5EF4-FFF2-40B4-BE49-F238E27FC236}">
                <a16:creationId xmlns:a16="http://schemas.microsoft.com/office/drawing/2014/main" id="{3D4D5277-F5C0-C9CF-1009-4E8EF32E40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48077" y="1897380"/>
            <a:ext cx="3490183" cy="23240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82170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Google Shape;78;p16">
            <a:extLst>
              <a:ext uri="{FF2B5EF4-FFF2-40B4-BE49-F238E27FC236}">
                <a16:creationId xmlns:a16="http://schemas.microsoft.com/office/drawing/2014/main" id="{B4D37DEA-23B5-035F-853E-088B8CA1B355}"/>
              </a:ext>
            </a:extLst>
          </p:cNvPr>
          <p:cNvSpPr txBox="1"/>
          <p:nvPr/>
        </p:nvSpPr>
        <p:spPr>
          <a:xfrm>
            <a:off x="7848600" y="4838700"/>
            <a:ext cx="1269900" cy="254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GB" sz="800">
                <a:solidFill>
                  <a:srgbClr val="FFFFFF"/>
                </a:solidFill>
                <a:latin typeface="Lexend"/>
                <a:ea typeface="Lexend"/>
                <a:cs typeface="Lexend"/>
                <a:sym typeface="Lexend"/>
              </a:rPr>
              <a:t>Photo by </a:t>
            </a:r>
            <a:r>
              <a:rPr lang="en-GB" sz="800" u="sng">
                <a:solidFill>
                  <a:srgbClr val="FFFFFF"/>
                </a:solidFill>
                <a:latin typeface="Lexend"/>
                <a:ea typeface="Lexend"/>
                <a:cs typeface="Lexend"/>
                <a:sym typeface="Lexend"/>
                <a:hlinkClick r:id="rId2">
                  <a:extLst>
                    <a:ext uri="{A12FA001-AC4F-418D-AE19-62706E023703}">
                      <ahyp:hlinkClr xmlns:ahyp="http://schemas.microsoft.com/office/drawing/2018/hyperlinkcolor" val="tx"/>
                    </a:ext>
                  </a:extLst>
                </a:hlinkClick>
              </a:rPr>
              <a:t>Pixabay</a:t>
            </a:r>
            <a:endParaRPr sz="800">
              <a:solidFill>
                <a:srgbClr val="FFFFFF"/>
              </a:solidFill>
              <a:latin typeface="Lexend"/>
              <a:ea typeface="Lexend"/>
              <a:cs typeface="Lexend"/>
              <a:sym typeface="Lexend"/>
            </a:endParaRPr>
          </a:p>
        </p:txBody>
      </p:sp>
      <p:sp>
        <p:nvSpPr>
          <p:cNvPr id="3" name="Google Shape;79;p16">
            <a:extLst>
              <a:ext uri="{FF2B5EF4-FFF2-40B4-BE49-F238E27FC236}">
                <a16:creationId xmlns:a16="http://schemas.microsoft.com/office/drawing/2014/main" id="{269A343C-1734-FE79-4634-420F5A6C880F}"/>
              </a:ext>
            </a:extLst>
          </p:cNvPr>
          <p:cNvSpPr/>
          <p:nvPr/>
        </p:nvSpPr>
        <p:spPr>
          <a:xfrm>
            <a:off x="0" y="0"/>
            <a:ext cx="9144000" cy="63600"/>
          </a:xfrm>
          <a:prstGeom prst="rect">
            <a:avLst/>
          </a:prstGeom>
          <a:solidFill>
            <a:srgbClr val="B91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80;p16">
            <a:extLst>
              <a:ext uri="{FF2B5EF4-FFF2-40B4-BE49-F238E27FC236}">
                <a16:creationId xmlns:a16="http://schemas.microsoft.com/office/drawing/2014/main" id="{920D1501-1BBE-4473-BE1B-654BE5AA24BF}"/>
              </a:ext>
            </a:extLst>
          </p:cNvPr>
          <p:cNvSpPr txBox="1"/>
          <p:nvPr/>
        </p:nvSpPr>
        <p:spPr>
          <a:xfrm>
            <a:off x="424180" y="0"/>
            <a:ext cx="7942580" cy="524040"/>
          </a:xfrm>
          <a:prstGeom prst="rect">
            <a:avLst/>
          </a:prstGeom>
          <a:noFill/>
          <a:ln>
            <a:noFill/>
          </a:ln>
        </p:spPr>
        <p:txBody>
          <a:bodyPr spcFirstLastPara="1" wrap="square" lIns="91425" tIns="91425" rIns="91425" bIns="91425" anchor="t" anchorCtr="0">
            <a:noAutofit/>
          </a:bodyPr>
          <a:lstStyle/>
          <a:p>
            <a:pPr marL="342900" lvl="0" indent="-342900" algn="ctr" rtl="0">
              <a:lnSpc>
                <a:spcPct val="150000"/>
              </a:lnSpc>
              <a:spcBef>
                <a:spcPts val="0"/>
              </a:spcBef>
              <a:spcAft>
                <a:spcPts val="0"/>
              </a:spcAft>
              <a:buFont typeface="Wingdings" panose="05000000000000000000" pitchFamily="2" charset="2"/>
              <a:buChar char="v"/>
            </a:pPr>
            <a:r>
              <a:rPr lang="en-GB" sz="2400" b="1" dirty="0">
                <a:solidFill>
                  <a:srgbClr val="2C1F07"/>
                </a:solidFill>
                <a:latin typeface="Times New Roman"/>
                <a:ea typeface="Times New Roman"/>
                <a:cs typeface="Times New Roman"/>
                <a:sym typeface="Times New Roman"/>
              </a:rPr>
              <a:t>Hardware &amp; Software</a:t>
            </a:r>
            <a:endParaRPr sz="2400" b="1" dirty="0">
              <a:solidFill>
                <a:srgbClr val="2C1F07"/>
              </a:solidFill>
              <a:latin typeface="Times New Roman"/>
              <a:ea typeface="Times New Roman"/>
              <a:cs typeface="Times New Roman"/>
              <a:sym typeface="Times New Roman"/>
            </a:endParaRPr>
          </a:p>
          <a:p>
            <a:pPr marL="0" lvl="0" indent="0" algn="l" rtl="0">
              <a:lnSpc>
                <a:spcPct val="300000"/>
              </a:lnSpc>
              <a:spcBef>
                <a:spcPts val="1000"/>
              </a:spcBef>
              <a:spcAft>
                <a:spcPts val="0"/>
              </a:spcAft>
              <a:buNone/>
            </a:pPr>
            <a:endParaRPr sz="2400" b="1" dirty="0">
              <a:solidFill>
                <a:srgbClr val="2C1F07"/>
              </a:solidFill>
              <a:latin typeface="Times New Roman"/>
              <a:ea typeface="Times New Roman"/>
              <a:cs typeface="Times New Roman"/>
              <a:sym typeface="Times New Roman"/>
            </a:endParaRPr>
          </a:p>
          <a:p>
            <a:pPr marL="0" lvl="0" indent="0" algn="l" rtl="0">
              <a:lnSpc>
                <a:spcPct val="150000"/>
              </a:lnSpc>
              <a:spcBef>
                <a:spcPts val="1000"/>
              </a:spcBef>
              <a:spcAft>
                <a:spcPts val="0"/>
              </a:spcAft>
              <a:buNone/>
            </a:pPr>
            <a:endParaRPr sz="2400" b="1" dirty="0">
              <a:solidFill>
                <a:srgbClr val="2C1F07"/>
              </a:solidFill>
              <a:latin typeface="Times New Roman"/>
              <a:ea typeface="Times New Roman"/>
              <a:cs typeface="Times New Roman"/>
              <a:sym typeface="Times New Roman"/>
            </a:endParaRPr>
          </a:p>
          <a:p>
            <a:pPr marL="0" lvl="0" indent="0" algn="l" rtl="0">
              <a:lnSpc>
                <a:spcPct val="150000"/>
              </a:lnSpc>
              <a:spcBef>
                <a:spcPts val="1000"/>
              </a:spcBef>
              <a:spcAft>
                <a:spcPts val="1000"/>
              </a:spcAft>
              <a:buNone/>
            </a:pPr>
            <a:endParaRPr sz="2400" b="1" dirty="0">
              <a:solidFill>
                <a:srgbClr val="2C1F07"/>
              </a:solidFill>
              <a:latin typeface="Times New Roman"/>
              <a:ea typeface="Times New Roman"/>
              <a:cs typeface="Times New Roman"/>
              <a:sym typeface="Times New Roman"/>
            </a:endParaRPr>
          </a:p>
        </p:txBody>
      </p:sp>
      <p:sp>
        <p:nvSpPr>
          <p:cNvPr id="5" name="Google Shape;81;p16">
            <a:extLst>
              <a:ext uri="{FF2B5EF4-FFF2-40B4-BE49-F238E27FC236}">
                <a16:creationId xmlns:a16="http://schemas.microsoft.com/office/drawing/2014/main" id="{D5F37802-1E48-822D-3AE5-4486262C2A83}"/>
              </a:ext>
            </a:extLst>
          </p:cNvPr>
          <p:cNvSpPr txBox="1"/>
          <p:nvPr/>
        </p:nvSpPr>
        <p:spPr>
          <a:xfrm>
            <a:off x="225005" y="817750"/>
            <a:ext cx="4521300" cy="4086890"/>
          </a:xfrm>
          <a:prstGeom prst="rect">
            <a:avLst/>
          </a:prstGeom>
          <a:noFill/>
          <a:ln>
            <a:noFill/>
          </a:ln>
        </p:spPr>
        <p:txBody>
          <a:bodyPr spcFirstLastPara="1" wrap="square" lIns="91425" tIns="91425" rIns="91425" bIns="91425" anchor="t" anchorCtr="0">
            <a:noAutofit/>
          </a:bodyPr>
          <a:lstStyle/>
          <a:p>
            <a:pPr marL="419100" lvl="0" indent="-285750" algn="l" rtl="0">
              <a:lnSpc>
                <a:spcPct val="200000"/>
              </a:lnSpc>
              <a:spcBef>
                <a:spcPts val="0"/>
              </a:spcBef>
              <a:spcAft>
                <a:spcPts val="0"/>
              </a:spcAft>
              <a:buClr>
                <a:srgbClr val="262626"/>
              </a:buClr>
              <a:buSzPts val="1500"/>
              <a:buFont typeface="Wingdings" panose="05000000000000000000" pitchFamily="2" charset="2"/>
              <a:buChar char="q"/>
            </a:pPr>
            <a:r>
              <a:rPr lang="en-IN" sz="1500" b="1" dirty="0">
                <a:solidFill>
                  <a:srgbClr val="262626"/>
                </a:solidFill>
                <a:latin typeface="Times New Roman"/>
                <a:ea typeface="Times New Roman"/>
                <a:cs typeface="Times New Roman"/>
                <a:sym typeface="Times New Roman"/>
              </a:rPr>
              <a:t>Hardware Requirements : -</a:t>
            </a:r>
          </a:p>
          <a:p>
            <a:pPr marL="419100" lvl="0" indent="-285750" algn="l" rtl="0">
              <a:lnSpc>
                <a:spcPct val="200000"/>
              </a:lnSpc>
              <a:spcBef>
                <a:spcPts val="0"/>
              </a:spcBef>
              <a:spcAft>
                <a:spcPts val="0"/>
              </a:spcAft>
              <a:buClr>
                <a:srgbClr val="262626"/>
              </a:buClr>
              <a:buSzPts val="1500"/>
              <a:buFont typeface="Arial" panose="020B0604020202020204" pitchFamily="34" charset="0"/>
              <a:buChar char="•"/>
            </a:pPr>
            <a:r>
              <a:rPr lang="en-IN" sz="1500" b="1" dirty="0">
                <a:solidFill>
                  <a:srgbClr val="262626"/>
                </a:solidFill>
                <a:latin typeface="Times New Roman"/>
                <a:ea typeface="Times New Roman"/>
                <a:cs typeface="Times New Roman"/>
                <a:sym typeface="Times New Roman"/>
              </a:rPr>
              <a:t>Processor (CPU) – Intel i5 &gt;=   or AMD</a:t>
            </a:r>
          </a:p>
          <a:p>
            <a:pPr marL="419100" lvl="0" indent="-285750" algn="l" rtl="0">
              <a:lnSpc>
                <a:spcPct val="200000"/>
              </a:lnSpc>
              <a:spcBef>
                <a:spcPts val="0"/>
              </a:spcBef>
              <a:spcAft>
                <a:spcPts val="0"/>
              </a:spcAft>
              <a:buClr>
                <a:srgbClr val="262626"/>
              </a:buClr>
              <a:buSzPts val="1500"/>
              <a:buFont typeface="Arial" panose="020B0604020202020204" pitchFamily="34" charset="0"/>
              <a:buChar char="•"/>
            </a:pPr>
            <a:r>
              <a:rPr lang="en-IN" sz="1500" b="1" dirty="0">
                <a:solidFill>
                  <a:srgbClr val="262626"/>
                </a:solidFill>
                <a:latin typeface="Times New Roman"/>
                <a:ea typeface="Times New Roman"/>
                <a:cs typeface="Times New Roman"/>
                <a:sym typeface="Times New Roman"/>
              </a:rPr>
              <a:t>Memory (RAM)  - 4 GB or Higher </a:t>
            </a:r>
          </a:p>
          <a:p>
            <a:pPr marL="419100" lvl="0" indent="-285750" algn="l" rtl="0">
              <a:lnSpc>
                <a:spcPct val="200000"/>
              </a:lnSpc>
              <a:spcBef>
                <a:spcPts val="0"/>
              </a:spcBef>
              <a:spcAft>
                <a:spcPts val="0"/>
              </a:spcAft>
              <a:buClr>
                <a:srgbClr val="262626"/>
              </a:buClr>
              <a:buSzPts val="1500"/>
              <a:buFont typeface="Arial" panose="020B0604020202020204" pitchFamily="34" charset="0"/>
              <a:buChar char="•"/>
            </a:pPr>
            <a:r>
              <a:rPr lang="en-IN" sz="1500" b="1" dirty="0">
                <a:solidFill>
                  <a:srgbClr val="262626"/>
                </a:solidFill>
                <a:latin typeface="Times New Roman"/>
                <a:ea typeface="Times New Roman"/>
                <a:cs typeface="Times New Roman"/>
                <a:sym typeface="Times New Roman"/>
              </a:rPr>
              <a:t>Display </a:t>
            </a:r>
          </a:p>
          <a:p>
            <a:pPr marL="419100" lvl="0" indent="-285750" algn="l" rtl="0">
              <a:lnSpc>
                <a:spcPct val="200000"/>
              </a:lnSpc>
              <a:spcBef>
                <a:spcPts val="0"/>
              </a:spcBef>
              <a:spcAft>
                <a:spcPts val="0"/>
              </a:spcAft>
              <a:buClr>
                <a:srgbClr val="262626"/>
              </a:buClr>
              <a:buSzPts val="1500"/>
              <a:buFont typeface="Arial" panose="020B0604020202020204" pitchFamily="34" charset="0"/>
              <a:buChar char="•"/>
            </a:pPr>
            <a:r>
              <a:rPr lang="en-IN" sz="1500" b="1" dirty="0">
                <a:solidFill>
                  <a:srgbClr val="262626"/>
                </a:solidFill>
                <a:latin typeface="Times New Roman"/>
                <a:ea typeface="Times New Roman"/>
                <a:cs typeface="Times New Roman"/>
                <a:sym typeface="Times New Roman"/>
              </a:rPr>
              <a:t>Input Devices</a:t>
            </a:r>
          </a:p>
          <a:p>
            <a:pPr marL="419100" lvl="0" indent="-285750" algn="l" rtl="0">
              <a:lnSpc>
                <a:spcPct val="200000"/>
              </a:lnSpc>
              <a:spcBef>
                <a:spcPts val="0"/>
              </a:spcBef>
              <a:spcAft>
                <a:spcPts val="0"/>
              </a:spcAft>
              <a:buClr>
                <a:srgbClr val="262626"/>
              </a:buClr>
              <a:buSzPts val="1500"/>
              <a:buFont typeface="Arial" panose="020B0604020202020204" pitchFamily="34" charset="0"/>
              <a:buChar char="•"/>
            </a:pPr>
            <a:endParaRPr lang="en-IN" sz="1500" b="1" dirty="0">
              <a:solidFill>
                <a:srgbClr val="262626"/>
              </a:solidFill>
              <a:latin typeface="Times New Roman"/>
              <a:ea typeface="Times New Roman"/>
              <a:cs typeface="Times New Roman"/>
              <a:sym typeface="Times New Roman"/>
            </a:endParaRPr>
          </a:p>
        </p:txBody>
      </p:sp>
      <p:sp>
        <p:nvSpPr>
          <p:cNvPr id="7" name="TextBox 6">
            <a:extLst>
              <a:ext uri="{FF2B5EF4-FFF2-40B4-BE49-F238E27FC236}">
                <a16:creationId xmlns:a16="http://schemas.microsoft.com/office/drawing/2014/main" id="{84D9EF6C-FDE7-EB5D-F099-B25229C6B121}"/>
              </a:ext>
            </a:extLst>
          </p:cNvPr>
          <p:cNvSpPr txBox="1"/>
          <p:nvPr/>
        </p:nvSpPr>
        <p:spPr>
          <a:xfrm>
            <a:off x="4572000" y="932280"/>
            <a:ext cx="4115755" cy="3167085"/>
          </a:xfrm>
          <a:prstGeom prst="rect">
            <a:avLst/>
          </a:prstGeom>
          <a:noFill/>
        </p:spPr>
        <p:txBody>
          <a:bodyPr wrap="square" rtlCol="0">
            <a:spAutoFit/>
          </a:bodyPr>
          <a:lstStyle/>
          <a:p>
            <a:pPr marL="285750" indent="-285750">
              <a:lnSpc>
                <a:spcPct val="150000"/>
              </a:lnSpc>
              <a:buFont typeface="Wingdings" panose="05000000000000000000" pitchFamily="2" charset="2"/>
              <a:buChar char="q"/>
            </a:pPr>
            <a:r>
              <a:rPr lang="en-IN" sz="1500" b="1" dirty="0">
                <a:latin typeface="Times New Roman" panose="02020603050405020304" pitchFamily="18" charset="0"/>
                <a:cs typeface="Times New Roman" panose="02020603050405020304" pitchFamily="18" charset="0"/>
              </a:rPr>
              <a:t>Software Requirements : - </a:t>
            </a:r>
          </a:p>
          <a:p>
            <a:pPr marL="285750" indent="-285750">
              <a:lnSpc>
                <a:spcPct val="150000"/>
              </a:lnSpc>
              <a:buFont typeface="Arial" panose="020B0604020202020204" pitchFamily="34" charset="0"/>
              <a:buChar char="•"/>
            </a:pPr>
            <a:r>
              <a:rPr lang="en-IN" sz="1500" b="1" dirty="0">
                <a:latin typeface="Times New Roman" panose="02020603050405020304" pitchFamily="18" charset="0"/>
                <a:cs typeface="Times New Roman" panose="02020603050405020304" pitchFamily="18" charset="0"/>
              </a:rPr>
              <a:t>Python  - Prefer Latest Version</a:t>
            </a:r>
          </a:p>
          <a:p>
            <a:pPr marL="285750" indent="-285750">
              <a:lnSpc>
                <a:spcPct val="150000"/>
              </a:lnSpc>
              <a:buFont typeface="Arial" panose="020B0604020202020204" pitchFamily="34" charset="0"/>
              <a:buChar char="•"/>
            </a:pPr>
            <a:r>
              <a:rPr lang="en-IN" sz="1500" b="1" dirty="0">
                <a:latin typeface="Times New Roman" panose="02020603050405020304" pitchFamily="18" charset="0"/>
                <a:cs typeface="Times New Roman" panose="02020603050405020304" pitchFamily="18" charset="0"/>
              </a:rPr>
              <a:t>Spyder IDE  -  For scientific computing with Python </a:t>
            </a:r>
          </a:p>
          <a:p>
            <a:pPr marL="285750" indent="-285750">
              <a:lnSpc>
                <a:spcPct val="150000"/>
              </a:lnSpc>
              <a:buFont typeface="Arial" panose="020B0604020202020204" pitchFamily="34" charset="0"/>
              <a:buChar char="•"/>
            </a:pPr>
            <a:r>
              <a:rPr lang="en-IN" sz="1500" b="1" dirty="0" err="1">
                <a:latin typeface="Times New Roman" panose="02020603050405020304" pitchFamily="18" charset="0"/>
                <a:cs typeface="Times New Roman" panose="02020603050405020304" pitchFamily="18" charset="0"/>
              </a:rPr>
              <a:t>Tkinter</a:t>
            </a:r>
            <a:r>
              <a:rPr lang="en-IN" sz="1500" b="1" dirty="0">
                <a:latin typeface="Times New Roman" panose="02020603050405020304" pitchFamily="18" charset="0"/>
                <a:cs typeface="Times New Roman" panose="02020603050405020304" pitchFamily="18" charset="0"/>
              </a:rPr>
              <a:t>  - A Standard  Python library for creating GUI applications and is included with Python </a:t>
            </a:r>
          </a:p>
          <a:p>
            <a:pPr marL="285750" indent="-285750">
              <a:lnSpc>
                <a:spcPct val="150000"/>
              </a:lnSpc>
              <a:buFont typeface="Arial" panose="020B0604020202020204" pitchFamily="34" charset="0"/>
              <a:buChar char="•"/>
            </a:pPr>
            <a:r>
              <a:rPr lang="en-IN" sz="1500" b="1" dirty="0">
                <a:latin typeface="Times New Roman" panose="02020603050405020304" pitchFamily="18" charset="0"/>
                <a:cs typeface="Times New Roman" panose="02020603050405020304" pitchFamily="18" charset="0"/>
              </a:rPr>
              <a:t>Additional Python Libraries  - PIL ( Python Imaging Library ) , or Pillow etc.</a:t>
            </a:r>
          </a:p>
        </p:txBody>
      </p:sp>
    </p:spTree>
    <p:extLst>
      <p:ext uri="{BB962C8B-B14F-4D97-AF65-F5344CB8AC3E}">
        <p14:creationId xmlns:p14="http://schemas.microsoft.com/office/powerpoint/2010/main" val="37495602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Shape 68"/>
        <p:cNvGrpSpPr/>
        <p:nvPr/>
      </p:nvGrpSpPr>
      <p:grpSpPr>
        <a:xfrm>
          <a:off x="0" y="0"/>
          <a:ext cx="0" cy="0"/>
          <a:chOff x="0" y="0"/>
          <a:chExt cx="0" cy="0"/>
        </a:xfrm>
      </p:grpSpPr>
      <p:sp>
        <p:nvSpPr>
          <p:cNvPr id="69" name="Google Shape;69;p15"/>
          <p:cNvSpPr txBox="1"/>
          <p:nvPr/>
        </p:nvSpPr>
        <p:spPr>
          <a:xfrm>
            <a:off x="7848600" y="4838700"/>
            <a:ext cx="1269900" cy="254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GB" sz="800">
                <a:solidFill>
                  <a:srgbClr val="FFFFFF"/>
                </a:solidFill>
                <a:latin typeface="Lexend"/>
                <a:ea typeface="Lexend"/>
                <a:cs typeface="Lexend"/>
                <a:sym typeface="Lexend"/>
              </a:rPr>
              <a:t>Photo by </a:t>
            </a:r>
            <a:r>
              <a:rPr lang="en-GB" sz="800" u="sng">
                <a:solidFill>
                  <a:srgbClr val="FFFFFF"/>
                </a:solidFill>
                <a:latin typeface="Lexend"/>
                <a:ea typeface="Lexend"/>
                <a:cs typeface="Lexend"/>
                <a:sym typeface="Lexend"/>
                <a:hlinkClick r:id="rId3">
                  <a:extLst>
                    <a:ext uri="{A12FA001-AC4F-418D-AE19-62706E023703}">
                      <ahyp:hlinkClr xmlns:ahyp="http://schemas.microsoft.com/office/drawing/2018/hyperlinkcolor" val="tx"/>
                    </a:ext>
                  </a:extLst>
                </a:hlinkClick>
              </a:rPr>
              <a:t>Pixabay</a:t>
            </a:r>
            <a:endParaRPr sz="800">
              <a:solidFill>
                <a:srgbClr val="FFFFFF"/>
              </a:solidFill>
              <a:latin typeface="Lexend"/>
              <a:ea typeface="Lexend"/>
              <a:cs typeface="Lexend"/>
              <a:sym typeface="Lexend"/>
            </a:endParaRPr>
          </a:p>
        </p:txBody>
      </p:sp>
      <p:sp>
        <p:nvSpPr>
          <p:cNvPr id="70" name="Google Shape;70;p15"/>
          <p:cNvSpPr/>
          <p:nvPr/>
        </p:nvSpPr>
        <p:spPr>
          <a:xfrm>
            <a:off x="0" y="0"/>
            <a:ext cx="9144000" cy="63600"/>
          </a:xfrm>
          <a:prstGeom prst="rect">
            <a:avLst/>
          </a:prstGeom>
          <a:solidFill>
            <a:srgbClr val="B91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15"/>
          <p:cNvSpPr txBox="1"/>
          <p:nvPr/>
        </p:nvSpPr>
        <p:spPr>
          <a:xfrm>
            <a:off x="327610" y="109370"/>
            <a:ext cx="8155940" cy="507900"/>
          </a:xfrm>
          <a:prstGeom prst="rect">
            <a:avLst/>
          </a:prstGeom>
          <a:noFill/>
          <a:ln>
            <a:noFill/>
          </a:ln>
        </p:spPr>
        <p:txBody>
          <a:bodyPr spcFirstLastPara="1" wrap="square" lIns="91425" tIns="91425" rIns="91425" bIns="91425" anchor="t" anchorCtr="0">
            <a:noAutofit/>
          </a:bodyPr>
          <a:lstStyle/>
          <a:p>
            <a:pPr marL="342900" lvl="0" indent="-342900" algn="ctr" rtl="0">
              <a:spcBef>
                <a:spcPts val="0"/>
              </a:spcBef>
              <a:spcAft>
                <a:spcPts val="0"/>
              </a:spcAft>
              <a:buFont typeface="Wingdings" panose="05000000000000000000" pitchFamily="2" charset="2"/>
              <a:buChar char="v"/>
            </a:pPr>
            <a:r>
              <a:rPr lang="en-IN" sz="2400" b="1" dirty="0">
                <a:solidFill>
                  <a:srgbClr val="2C1F07"/>
                </a:solidFill>
                <a:latin typeface="Times New Roman"/>
                <a:ea typeface="Times New Roman"/>
                <a:cs typeface="Times New Roman"/>
                <a:sym typeface="Times New Roman"/>
              </a:rPr>
              <a:t>Screenshots</a:t>
            </a:r>
            <a:endParaRPr sz="2400" b="1" dirty="0">
              <a:solidFill>
                <a:srgbClr val="2C1F07"/>
              </a:solidFill>
              <a:latin typeface="Times New Roman"/>
              <a:ea typeface="Times New Roman"/>
              <a:cs typeface="Times New Roman"/>
              <a:sym typeface="Times New Roman"/>
            </a:endParaRPr>
          </a:p>
        </p:txBody>
      </p:sp>
      <p:sp>
        <p:nvSpPr>
          <p:cNvPr id="72" name="Google Shape;72;p15"/>
          <p:cNvSpPr txBox="1"/>
          <p:nvPr/>
        </p:nvSpPr>
        <p:spPr>
          <a:xfrm>
            <a:off x="142240" y="3452368"/>
            <a:ext cx="4604700" cy="1513382"/>
          </a:xfrm>
          <a:prstGeom prst="rect">
            <a:avLst/>
          </a:prstGeom>
          <a:noFill/>
          <a:ln>
            <a:noFill/>
          </a:ln>
        </p:spPr>
        <p:txBody>
          <a:bodyPr spcFirstLastPara="1" wrap="square" lIns="91425" tIns="91425" rIns="91425" bIns="91425" anchor="t" anchorCtr="0">
            <a:noAutofit/>
          </a:bodyPr>
          <a:lstStyle/>
          <a:p>
            <a:pPr marL="406400" lvl="0" indent="-285750" algn="l" rtl="0">
              <a:lnSpc>
                <a:spcPct val="150000"/>
              </a:lnSpc>
              <a:spcBef>
                <a:spcPts val="0"/>
              </a:spcBef>
              <a:spcAft>
                <a:spcPts val="0"/>
              </a:spcAft>
              <a:buSzPts val="1700"/>
              <a:buFont typeface="Arial" panose="020B0604020202020204" pitchFamily="34" charset="0"/>
              <a:buChar char="•"/>
            </a:pPr>
            <a:r>
              <a:rPr lang="en-IN" sz="1500" b="1" dirty="0">
                <a:latin typeface="Times New Roman"/>
                <a:ea typeface="Times New Roman"/>
                <a:cs typeface="Times New Roman"/>
                <a:sym typeface="Times New Roman"/>
              </a:rPr>
              <a:t>The home window lets the user to choose as to whether he/she desires to encode or decode a message .</a:t>
            </a:r>
            <a:endParaRPr sz="1500" b="1" dirty="0">
              <a:latin typeface="Times New Roman"/>
              <a:ea typeface="Times New Roman"/>
              <a:cs typeface="Times New Roman"/>
              <a:sym typeface="Times New Roman"/>
            </a:endParaRPr>
          </a:p>
        </p:txBody>
      </p:sp>
      <p:pic>
        <p:nvPicPr>
          <p:cNvPr id="3" name="Picture 2">
            <a:extLst>
              <a:ext uri="{FF2B5EF4-FFF2-40B4-BE49-F238E27FC236}">
                <a16:creationId xmlns:a16="http://schemas.microsoft.com/office/drawing/2014/main" id="{44CE8C76-3DD5-0B90-10E3-FA94F408DE40}"/>
              </a:ext>
            </a:extLst>
          </p:cNvPr>
          <p:cNvPicPr>
            <a:picLocks noChangeAspect="1"/>
          </p:cNvPicPr>
          <p:nvPr/>
        </p:nvPicPr>
        <p:blipFill>
          <a:blip r:embed="rId4"/>
          <a:stretch>
            <a:fillRect/>
          </a:stretch>
        </p:blipFill>
        <p:spPr>
          <a:xfrm>
            <a:off x="295904" y="796594"/>
            <a:ext cx="4116075" cy="2476450"/>
          </a:xfrm>
          <a:prstGeom prst="rect">
            <a:avLst/>
          </a:prstGeom>
        </p:spPr>
      </p:pic>
      <p:pic>
        <p:nvPicPr>
          <p:cNvPr id="5" name="Picture 4">
            <a:extLst>
              <a:ext uri="{FF2B5EF4-FFF2-40B4-BE49-F238E27FC236}">
                <a16:creationId xmlns:a16="http://schemas.microsoft.com/office/drawing/2014/main" id="{6333E221-A614-A994-BD2F-5FA1BB5B7300}"/>
              </a:ext>
            </a:extLst>
          </p:cNvPr>
          <p:cNvPicPr>
            <a:picLocks noChangeAspect="1"/>
          </p:cNvPicPr>
          <p:nvPr/>
        </p:nvPicPr>
        <p:blipFill>
          <a:blip r:embed="rId5"/>
          <a:stretch>
            <a:fillRect/>
          </a:stretch>
        </p:blipFill>
        <p:spPr>
          <a:xfrm>
            <a:off x="4922520" y="734160"/>
            <a:ext cx="3787140" cy="2538884"/>
          </a:xfrm>
          <a:prstGeom prst="rect">
            <a:avLst/>
          </a:prstGeom>
        </p:spPr>
      </p:pic>
      <p:sp>
        <p:nvSpPr>
          <p:cNvPr id="9" name="TextBox 8">
            <a:extLst>
              <a:ext uri="{FF2B5EF4-FFF2-40B4-BE49-F238E27FC236}">
                <a16:creationId xmlns:a16="http://schemas.microsoft.com/office/drawing/2014/main" id="{80529B3C-83C9-7779-BE8A-259A4198491B}"/>
              </a:ext>
            </a:extLst>
          </p:cNvPr>
          <p:cNvSpPr txBox="1"/>
          <p:nvPr/>
        </p:nvSpPr>
        <p:spPr>
          <a:xfrm>
            <a:off x="4983480" y="3452368"/>
            <a:ext cx="3787140" cy="1089594"/>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IN" sz="1500" b="1" dirty="0">
                <a:latin typeface="Times New Roman" panose="02020603050405020304" pitchFamily="18" charset="0"/>
                <a:cs typeface="Times New Roman" panose="02020603050405020304" pitchFamily="18" charset="0"/>
              </a:rPr>
              <a:t>The encode lets the user encode a message inside and image of his choice and save as jpg , jpeg , etc . format .</a:t>
            </a:r>
          </a:p>
        </p:txBody>
      </p:sp>
    </p:spTree>
    <p:extLst>
      <p:ext uri="{BB962C8B-B14F-4D97-AF65-F5344CB8AC3E}">
        <p14:creationId xmlns:p14="http://schemas.microsoft.com/office/powerpoint/2010/main" val="4132654843"/>
      </p:ext>
    </p:extLst>
  </p:cSld>
  <p:clrMapOvr>
    <a:masterClrMapping/>
  </p:clrMapOvr>
  <mc:AlternateContent xmlns:mc="http://schemas.openxmlformats.org/markup-compatibility/2006" xmlns:p14="http://schemas.microsoft.com/office/powerpoint/2010/main">
    <mc:Choice Requires="p14">
      <p:transition spd="slow">
        <p14:gallery dir="l"/>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C62A57B-8083-6AAD-8173-1524CFC23A2C}"/>
              </a:ext>
            </a:extLst>
          </p:cNvPr>
          <p:cNvPicPr>
            <a:picLocks noChangeAspect="1"/>
          </p:cNvPicPr>
          <p:nvPr/>
        </p:nvPicPr>
        <p:blipFill>
          <a:blip r:embed="rId2"/>
          <a:stretch>
            <a:fillRect/>
          </a:stretch>
        </p:blipFill>
        <p:spPr>
          <a:xfrm>
            <a:off x="4786404" y="793451"/>
            <a:ext cx="4054191" cy="2761727"/>
          </a:xfrm>
          <a:prstGeom prst="rect">
            <a:avLst/>
          </a:prstGeom>
        </p:spPr>
      </p:pic>
      <p:sp>
        <p:nvSpPr>
          <p:cNvPr id="3" name="Google Shape;69;p15">
            <a:extLst>
              <a:ext uri="{FF2B5EF4-FFF2-40B4-BE49-F238E27FC236}">
                <a16:creationId xmlns:a16="http://schemas.microsoft.com/office/drawing/2014/main" id="{5DB75B8A-BC76-C8D8-034C-2E88B31E104A}"/>
              </a:ext>
            </a:extLst>
          </p:cNvPr>
          <p:cNvSpPr txBox="1"/>
          <p:nvPr/>
        </p:nvSpPr>
        <p:spPr>
          <a:xfrm>
            <a:off x="7848600" y="4838700"/>
            <a:ext cx="1269900" cy="254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GB" sz="800">
                <a:solidFill>
                  <a:srgbClr val="FFFFFF"/>
                </a:solidFill>
                <a:latin typeface="Lexend"/>
                <a:ea typeface="Lexend"/>
                <a:cs typeface="Lexend"/>
                <a:sym typeface="Lexend"/>
              </a:rPr>
              <a:t>Photo by </a:t>
            </a:r>
            <a:r>
              <a:rPr lang="en-GB" sz="800" u="sng">
                <a:solidFill>
                  <a:srgbClr val="FFFFFF"/>
                </a:solidFill>
                <a:latin typeface="Lexend"/>
                <a:ea typeface="Lexend"/>
                <a:cs typeface="Lexend"/>
                <a:sym typeface="Lexend"/>
                <a:hlinkClick r:id="rId3">
                  <a:extLst>
                    <a:ext uri="{A12FA001-AC4F-418D-AE19-62706E023703}">
                      <ahyp:hlinkClr xmlns:ahyp="http://schemas.microsoft.com/office/drawing/2018/hyperlinkcolor" val="tx"/>
                    </a:ext>
                  </a:extLst>
                </a:hlinkClick>
              </a:rPr>
              <a:t>Pixabay</a:t>
            </a:r>
            <a:endParaRPr sz="800">
              <a:solidFill>
                <a:srgbClr val="FFFFFF"/>
              </a:solidFill>
              <a:latin typeface="Lexend"/>
              <a:ea typeface="Lexend"/>
              <a:cs typeface="Lexend"/>
              <a:sym typeface="Lexend"/>
            </a:endParaRPr>
          </a:p>
        </p:txBody>
      </p:sp>
      <p:sp>
        <p:nvSpPr>
          <p:cNvPr id="4" name="Google Shape;70;p15">
            <a:extLst>
              <a:ext uri="{FF2B5EF4-FFF2-40B4-BE49-F238E27FC236}">
                <a16:creationId xmlns:a16="http://schemas.microsoft.com/office/drawing/2014/main" id="{C25E319B-325B-FAD1-0B57-27380C39D4BC}"/>
              </a:ext>
            </a:extLst>
          </p:cNvPr>
          <p:cNvSpPr/>
          <p:nvPr/>
        </p:nvSpPr>
        <p:spPr>
          <a:xfrm>
            <a:off x="0" y="0"/>
            <a:ext cx="9144000" cy="63600"/>
          </a:xfrm>
          <a:prstGeom prst="rect">
            <a:avLst/>
          </a:prstGeom>
          <a:solidFill>
            <a:srgbClr val="B91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71;p15">
            <a:extLst>
              <a:ext uri="{FF2B5EF4-FFF2-40B4-BE49-F238E27FC236}">
                <a16:creationId xmlns:a16="http://schemas.microsoft.com/office/drawing/2014/main" id="{CB7B809A-C862-BEEF-8ECA-83DEF7D85357}"/>
              </a:ext>
            </a:extLst>
          </p:cNvPr>
          <p:cNvSpPr txBox="1"/>
          <p:nvPr/>
        </p:nvSpPr>
        <p:spPr>
          <a:xfrm>
            <a:off x="327610" y="109370"/>
            <a:ext cx="8155940" cy="507900"/>
          </a:xfrm>
          <a:prstGeom prst="rect">
            <a:avLst/>
          </a:prstGeom>
          <a:noFill/>
          <a:ln>
            <a:noFill/>
          </a:ln>
        </p:spPr>
        <p:txBody>
          <a:bodyPr spcFirstLastPara="1" wrap="square" lIns="91425" tIns="91425" rIns="91425" bIns="91425" anchor="t" anchorCtr="0">
            <a:noAutofit/>
          </a:bodyPr>
          <a:lstStyle/>
          <a:p>
            <a:pPr marL="342900" lvl="0" indent="-342900" algn="ctr" rtl="0">
              <a:spcBef>
                <a:spcPts val="0"/>
              </a:spcBef>
              <a:spcAft>
                <a:spcPts val="0"/>
              </a:spcAft>
              <a:buFont typeface="Wingdings" panose="05000000000000000000" pitchFamily="2" charset="2"/>
              <a:buChar char="v"/>
            </a:pPr>
            <a:r>
              <a:rPr lang="en-IN" sz="2400" b="1" dirty="0">
                <a:solidFill>
                  <a:srgbClr val="2C1F07"/>
                </a:solidFill>
                <a:latin typeface="Times New Roman"/>
                <a:ea typeface="Times New Roman"/>
                <a:cs typeface="Times New Roman"/>
                <a:sym typeface="Times New Roman"/>
              </a:rPr>
              <a:t>Screenshots</a:t>
            </a:r>
            <a:endParaRPr sz="2400" b="1" dirty="0">
              <a:solidFill>
                <a:srgbClr val="2C1F07"/>
              </a:solidFill>
              <a:latin typeface="Times New Roman"/>
              <a:ea typeface="Times New Roman"/>
              <a:cs typeface="Times New Roman"/>
              <a:sym typeface="Times New Roman"/>
            </a:endParaRPr>
          </a:p>
        </p:txBody>
      </p:sp>
      <p:sp>
        <p:nvSpPr>
          <p:cNvPr id="9" name="TextBox 8">
            <a:extLst>
              <a:ext uri="{FF2B5EF4-FFF2-40B4-BE49-F238E27FC236}">
                <a16:creationId xmlns:a16="http://schemas.microsoft.com/office/drawing/2014/main" id="{450AF6DA-321B-1FD9-3636-29840368CDEA}"/>
              </a:ext>
            </a:extLst>
          </p:cNvPr>
          <p:cNvSpPr txBox="1"/>
          <p:nvPr/>
        </p:nvSpPr>
        <p:spPr>
          <a:xfrm>
            <a:off x="92484" y="1084720"/>
            <a:ext cx="4693920" cy="1089594"/>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IN" sz="1500" b="1" dirty="0">
                <a:latin typeface="Times New Roman" panose="02020603050405020304" pitchFamily="18" charset="0"/>
                <a:cs typeface="Times New Roman" panose="02020603050405020304" pitchFamily="18" charset="0"/>
              </a:rPr>
              <a:t>The Decode Window lets the user decode an encoded image using </a:t>
            </a:r>
            <a:r>
              <a:rPr lang="en-IN" sz="1500" b="1" dirty="0" err="1">
                <a:latin typeface="Times New Roman" panose="02020603050405020304" pitchFamily="18" charset="0"/>
                <a:cs typeface="Times New Roman" panose="02020603050405020304" pitchFamily="18" charset="0"/>
              </a:rPr>
              <a:t>lsb</a:t>
            </a:r>
            <a:r>
              <a:rPr lang="en-IN" sz="1500" b="1" dirty="0">
                <a:latin typeface="Times New Roman" panose="02020603050405020304" pitchFamily="18" charset="0"/>
                <a:cs typeface="Times New Roman" panose="02020603050405020304" pitchFamily="18" charset="0"/>
              </a:rPr>
              <a:t> technique and the user can see the encoded message in the image file . </a:t>
            </a:r>
          </a:p>
        </p:txBody>
      </p:sp>
    </p:spTree>
    <p:extLst>
      <p:ext uri="{BB962C8B-B14F-4D97-AF65-F5344CB8AC3E}">
        <p14:creationId xmlns:p14="http://schemas.microsoft.com/office/powerpoint/2010/main" val="3745088494"/>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259</TotalTime>
  <Words>665</Words>
  <Application>Microsoft Office PowerPoint</Application>
  <PresentationFormat>On-screen Show (16:9)</PresentationFormat>
  <Paragraphs>90</Paragraphs>
  <Slides>13</Slides>
  <Notes>10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Wingdings</vt:lpstr>
      <vt:lpstr>Lexend</vt:lpstr>
      <vt:lpstr>Times New Roman</vt:lpstr>
      <vt:lpstr>Arial</vt:lpstr>
      <vt:lpstr>Söhne</vt:lpstr>
      <vt:lpstr>Simple Light</vt:lpstr>
      <vt:lpstr>A Cyber Security Project on Image Steganography   Submitted By    GAURAV KUMAR SHARMA - BC/20/029</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Project on Image Steganography   Submitted By    GAURAV KUMAR SHARMA - BC/20/029</dc:title>
  <dc:creator>GAURAV</dc:creator>
  <cp:lastModifiedBy>Gaurav Kumar Sharma</cp:lastModifiedBy>
  <cp:revision>21</cp:revision>
  <dcterms:modified xsi:type="dcterms:W3CDTF">2023-06-08T03:25:34Z</dcterms:modified>
</cp:coreProperties>
</file>